
<file path=[Content_Types].xml><?xml version="1.0" encoding="utf-8"?>
<Types xmlns="http://schemas.openxmlformats.org/package/2006/content-types">
  <Default Extension="png" ContentType="image/png"/>
  <Default Extension="jpeg" ContentType="image/jpeg"/>
  <Default Extension="wmf" ContentType="image/x-wmf"/>
  <Default Extension="MOV" ContentType="video/unknown"/>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1"/>
  </p:notesMasterIdLst>
  <p:handoutMasterIdLst>
    <p:handoutMasterId r:id="rId22"/>
  </p:handoutMasterIdLst>
  <p:sldIdLst>
    <p:sldId id="256" r:id="rId2"/>
    <p:sldId id="282" r:id="rId3"/>
    <p:sldId id="257" r:id="rId4"/>
    <p:sldId id="258" r:id="rId5"/>
    <p:sldId id="259" r:id="rId6"/>
    <p:sldId id="260" r:id="rId7"/>
    <p:sldId id="261" r:id="rId8"/>
    <p:sldId id="262" r:id="rId9"/>
    <p:sldId id="263" r:id="rId10"/>
    <p:sldId id="277" r:id="rId11"/>
    <p:sldId id="264" r:id="rId12"/>
    <p:sldId id="278" r:id="rId13"/>
    <p:sldId id="273" r:id="rId14"/>
    <p:sldId id="270" r:id="rId15"/>
    <p:sldId id="274" r:id="rId16"/>
    <p:sldId id="280" r:id="rId17"/>
    <p:sldId id="271" r:id="rId18"/>
    <p:sldId id="281" r:id="rId19"/>
    <p:sldId id="268" r:id="rId20"/>
  </p:sldIdLst>
  <p:sldSz cx="9144000" cy="6858000" type="screen4x3"/>
  <p:notesSz cx="6735763"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365" autoAdjust="0"/>
  </p:normalViewPr>
  <p:slideViewPr>
    <p:cSldViewPr>
      <p:cViewPr varScale="1">
        <p:scale>
          <a:sx n="77" d="100"/>
          <a:sy n="77" d="100"/>
        </p:scale>
        <p:origin x="-1398"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5" d="100"/>
          <a:sy n="75" d="100"/>
        </p:scale>
        <p:origin x="-2922" y="-96"/>
      </p:cViewPr>
      <p:guideLst>
        <p:guide orient="horz" pos="3108"/>
        <p:guide pos="212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1361286790484644"/>
          <c:y val="1.9163948839801461E-2"/>
        </c:manualLayout>
      </c:layout>
      <c:overlay val="0"/>
      <c:txPr>
        <a:bodyPr/>
        <a:lstStyle/>
        <a:p>
          <a:pPr>
            <a:defRPr sz="2800"/>
          </a:pPr>
          <a:endParaRPr lang="ja-JP"/>
        </a:p>
      </c:txPr>
    </c:title>
    <c:autoTitleDeleted val="0"/>
    <c:plotArea>
      <c:layout/>
      <c:pieChart>
        <c:varyColors val="1"/>
        <c:ser>
          <c:idx val="0"/>
          <c:order val="0"/>
          <c:tx>
            <c:strRef>
              <c:f>Sheet1!$B$1</c:f>
              <c:strCache>
                <c:ptCount val="1"/>
                <c:pt idx="0">
                  <c:v>ロコモ</c:v>
                </c:pt>
              </c:strCache>
            </c:strRef>
          </c:tx>
          <c:dPt>
            <c:idx val="0"/>
            <c:bubble3D val="0"/>
            <c:explosion val="10"/>
          </c:dPt>
          <c:cat>
            <c:strRef>
              <c:f>Sheet1!$A$2:$A$3</c:f>
              <c:strCache>
                <c:ptCount val="2"/>
                <c:pt idx="0">
                  <c:v>ロコモ</c:v>
                </c:pt>
                <c:pt idx="1">
                  <c:v>健常</c:v>
                </c:pt>
              </c:strCache>
            </c:strRef>
          </c:cat>
          <c:val>
            <c:numRef>
              <c:f>Sheet1!$B$2:$B$3</c:f>
              <c:numCache>
                <c:formatCode>General</c:formatCode>
                <c:ptCount val="2"/>
                <c:pt idx="0">
                  <c:v>8</c:v>
                </c:pt>
                <c:pt idx="1">
                  <c:v>31</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4630717831101405"/>
          <c:y val="6.3879829466004867E-3"/>
        </c:manualLayout>
      </c:layout>
      <c:overlay val="0"/>
      <c:txPr>
        <a:bodyPr/>
        <a:lstStyle/>
        <a:p>
          <a:pPr>
            <a:defRPr sz="2800"/>
          </a:pPr>
          <a:endParaRPr lang="ja-JP"/>
        </a:p>
      </c:txPr>
    </c:title>
    <c:autoTitleDeleted val="0"/>
    <c:plotArea>
      <c:layout/>
      <c:pieChart>
        <c:varyColors val="1"/>
        <c:ser>
          <c:idx val="0"/>
          <c:order val="0"/>
          <c:tx>
            <c:strRef>
              <c:f>Sheet1!$B$1</c:f>
              <c:strCache>
                <c:ptCount val="1"/>
                <c:pt idx="0">
                  <c:v>発語</c:v>
                </c:pt>
              </c:strCache>
            </c:strRef>
          </c:tx>
          <c:dPt>
            <c:idx val="0"/>
            <c:bubble3D val="0"/>
            <c:explosion val="7"/>
          </c:dPt>
          <c:cat>
            <c:strRef>
              <c:f>Sheet1!$A$2:$A$3</c:f>
              <c:strCache>
                <c:ptCount val="2"/>
                <c:pt idx="0">
                  <c:v>発語あり</c:v>
                </c:pt>
                <c:pt idx="1">
                  <c:v>発語なし</c:v>
                </c:pt>
              </c:strCache>
            </c:strRef>
          </c:cat>
          <c:val>
            <c:numRef>
              <c:f>Sheet1!$B$2:$B$3</c:f>
              <c:numCache>
                <c:formatCode>General</c:formatCode>
                <c:ptCount val="2"/>
                <c:pt idx="0">
                  <c:v>21</c:v>
                </c:pt>
                <c:pt idx="1">
                  <c:v>10</c:v>
                </c:pt>
              </c:numCache>
            </c:numRef>
          </c:val>
        </c:ser>
        <c:dLbls>
          <c:showLegendKey val="0"/>
          <c:showVal val="0"/>
          <c:showCatName val="0"/>
          <c:showSerName val="0"/>
          <c:showPercent val="0"/>
          <c:showBubbleSize val="0"/>
          <c:showLeaderLines val="1"/>
        </c:dLbls>
        <c:firstSliceAng val="0"/>
      </c:pieChart>
    </c:plotArea>
    <c:legend>
      <c:legendPos val="l"/>
      <c:layout/>
      <c:overlay val="0"/>
    </c:legend>
    <c:plotVisOnly val="1"/>
    <c:dispBlanksAs val="gap"/>
    <c:showDLblsOverMax val="0"/>
  </c:chart>
  <c:txPr>
    <a:bodyPr/>
    <a:lstStyle/>
    <a:p>
      <a:pPr>
        <a:defRPr sz="1800"/>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0244783464566929"/>
          <c:y val="1.8749999999999999E-2"/>
        </c:manualLayout>
      </c:layout>
      <c:overlay val="0"/>
      <c:txPr>
        <a:bodyPr/>
        <a:lstStyle/>
        <a:p>
          <a:pPr>
            <a:defRPr sz="2800" b="1"/>
          </a:pPr>
          <a:endParaRPr lang="ja-JP"/>
        </a:p>
      </c:txPr>
    </c:title>
    <c:autoTitleDeleted val="0"/>
    <c:plotArea>
      <c:layout/>
      <c:pieChart>
        <c:varyColors val="1"/>
        <c:ser>
          <c:idx val="0"/>
          <c:order val="0"/>
          <c:tx>
            <c:strRef>
              <c:f>Sheet1!$B$1</c:f>
              <c:strCache>
                <c:ptCount val="1"/>
                <c:pt idx="0">
                  <c:v>ロコトレ継続率</c:v>
                </c:pt>
              </c:strCache>
            </c:strRef>
          </c:tx>
          <c:dPt>
            <c:idx val="0"/>
            <c:bubble3D val="0"/>
            <c:explosion val="7"/>
          </c:dPt>
          <c:cat>
            <c:strRef>
              <c:f>Sheet1!$A$2:$A$4</c:f>
              <c:strCache>
                <c:ptCount val="3"/>
                <c:pt idx="0">
                  <c:v>２か月継続</c:v>
                </c:pt>
                <c:pt idx="1">
                  <c:v>１か月以内中止</c:v>
                </c:pt>
                <c:pt idx="2">
                  <c:v>１週以内中止</c:v>
                </c:pt>
              </c:strCache>
            </c:strRef>
          </c:cat>
          <c:val>
            <c:numRef>
              <c:f>Sheet1!$B$2:$B$4</c:f>
              <c:numCache>
                <c:formatCode>General</c:formatCode>
                <c:ptCount val="3"/>
                <c:pt idx="0">
                  <c:v>8</c:v>
                </c:pt>
                <c:pt idx="1">
                  <c:v>8</c:v>
                </c:pt>
                <c:pt idx="2">
                  <c:v>13</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a:lstStyle/>
        <a:p>
          <a:pPr>
            <a:defRPr sz="2800"/>
          </a:pPr>
          <a:endParaRPr lang="ja-JP"/>
        </a:p>
      </c:txPr>
    </c:title>
    <c:autoTitleDeleted val="0"/>
    <c:plotArea>
      <c:layout/>
      <c:pieChart>
        <c:varyColors val="1"/>
        <c:ser>
          <c:idx val="0"/>
          <c:order val="0"/>
          <c:tx>
            <c:strRef>
              <c:f>Sheet1!$B$1</c:f>
              <c:strCache>
                <c:ptCount val="1"/>
                <c:pt idx="0">
                  <c:v>人数</c:v>
                </c:pt>
              </c:strCache>
            </c:strRef>
          </c:tx>
          <c:dPt>
            <c:idx val="0"/>
            <c:bubble3D val="0"/>
            <c:explosion val="10"/>
          </c:dPt>
          <c:cat>
            <c:strRef>
              <c:f>Sheet1!$A$2:$A$3</c:f>
              <c:strCache>
                <c:ptCount val="2"/>
                <c:pt idx="0">
                  <c:v>ロコモ</c:v>
                </c:pt>
                <c:pt idx="1">
                  <c:v>健常</c:v>
                </c:pt>
              </c:strCache>
            </c:strRef>
          </c:cat>
          <c:val>
            <c:numRef>
              <c:f>Sheet1!$B$2:$B$3</c:f>
              <c:numCache>
                <c:formatCode>General</c:formatCode>
                <c:ptCount val="2"/>
                <c:pt idx="0">
                  <c:v>12</c:v>
                </c:pt>
                <c:pt idx="1">
                  <c:v>50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ja-JP"/>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32CBD80B-D883-4371-A3BA-8588E7E03883}" type="datetimeFigureOut">
              <a:rPr kumimoji="1" lang="ja-JP" altLang="en-US" smtClean="0"/>
              <a:t>2014/1/30</a:t>
            </a:fld>
            <a:endParaRPr kumimoji="1" lang="ja-JP" altLang="en-US"/>
          </a:p>
        </p:txBody>
      </p:sp>
      <p:sp>
        <p:nvSpPr>
          <p:cNvPr id="4" name="フッター プレースホルダー 3"/>
          <p:cNvSpPr>
            <a:spLocks noGrp="1"/>
          </p:cNvSpPr>
          <p:nvPr>
            <p:ph type="ftr" sz="quarter" idx="2"/>
          </p:nvPr>
        </p:nvSpPr>
        <p:spPr>
          <a:xfrm>
            <a:off x="0" y="9374188"/>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4188"/>
            <a:ext cx="2919412" cy="493712"/>
          </a:xfrm>
          <a:prstGeom prst="rect">
            <a:avLst/>
          </a:prstGeom>
        </p:spPr>
        <p:txBody>
          <a:bodyPr vert="horz" lIns="91440" tIns="45720" rIns="91440" bIns="45720" rtlCol="0" anchor="b"/>
          <a:lstStyle>
            <a:lvl1pPr algn="r">
              <a:defRPr sz="1200"/>
            </a:lvl1pPr>
          </a:lstStyle>
          <a:p>
            <a:fld id="{FBA5BEAE-DC5C-4960-9839-ED60721CB5BA}" type="slidenum">
              <a:rPr kumimoji="1" lang="ja-JP" altLang="en-US" smtClean="0"/>
              <a:t>‹#›</a:t>
            </a:fld>
            <a:endParaRPr kumimoji="1" lang="ja-JP" altLang="en-US"/>
          </a:p>
        </p:txBody>
      </p:sp>
    </p:spTree>
    <p:extLst>
      <p:ext uri="{BB962C8B-B14F-4D97-AF65-F5344CB8AC3E}">
        <p14:creationId xmlns:p14="http://schemas.microsoft.com/office/powerpoint/2010/main" val="36482121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474"/>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3474"/>
          </a:xfrm>
          <a:prstGeom prst="rect">
            <a:avLst/>
          </a:prstGeom>
        </p:spPr>
        <p:txBody>
          <a:bodyPr vert="horz" lIns="91440" tIns="45720" rIns="91440" bIns="45720" rtlCol="0"/>
          <a:lstStyle>
            <a:lvl1pPr algn="r">
              <a:defRPr sz="1200"/>
            </a:lvl1pPr>
          </a:lstStyle>
          <a:p>
            <a:fld id="{70AFCD42-BB89-40CF-8E71-481AE60A583C}" type="datetimeFigureOut">
              <a:rPr kumimoji="1" lang="ja-JP" altLang="en-US" smtClean="0"/>
              <a:t>2014/1/30</a:t>
            </a:fld>
            <a:endParaRPr kumimoji="1" lang="ja-JP" altLang="en-US"/>
          </a:p>
        </p:txBody>
      </p:sp>
      <p:sp>
        <p:nvSpPr>
          <p:cNvPr id="4" name="スライド イメージ プレースホルダー 3"/>
          <p:cNvSpPr>
            <a:spLocks noGrp="1" noRot="1" noChangeAspect="1"/>
          </p:cNvSpPr>
          <p:nvPr>
            <p:ph type="sldImg" idx="2"/>
          </p:nvPr>
        </p:nvSpPr>
        <p:spPr>
          <a:xfrm>
            <a:off x="900113" y="739775"/>
            <a:ext cx="4935537" cy="37020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688007"/>
            <a:ext cx="5388610" cy="444127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4301"/>
            <a:ext cx="2918831" cy="493474"/>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4301"/>
            <a:ext cx="2918831" cy="493474"/>
          </a:xfrm>
          <a:prstGeom prst="rect">
            <a:avLst/>
          </a:prstGeom>
        </p:spPr>
        <p:txBody>
          <a:bodyPr vert="horz" lIns="91440" tIns="45720" rIns="91440" bIns="45720" rtlCol="0" anchor="b"/>
          <a:lstStyle>
            <a:lvl1pPr algn="r">
              <a:defRPr sz="1200"/>
            </a:lvl1pPr>
          </a:lstStyle>
          <a:p>
            <a:fld id="{CE1C38A4-1929-4C75-90EA-8B804FA4A258}" type="slidenum">
              <a:rPr kumimoji="1" lang="ja-JP" altLang="en-US" smtClean="0"/>
              <a:t>‹#›</a:t>
            </a:fld>
            <a:endParaRPr kumimoji="1" lang="ja-JP" altLang="en-US"/>
          </a:p>
        </p:txBody>
      </p:sp>
    </p:spTree>
    <p:extLst>
      <p:ext uri="{BB962C8B-B14F-4D97-AF65-F5344CB8AC3E}">
        <p14:creationId xmlns:p14="http://schemas.microsoft.com/office/powerpoint/2010/main" val="5865417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1</a:t>
            </a:fld>
            <a:endParaRPr kumimoji="1" lang="ja-JP" altLang="en-US"/>
          </a:p>
        </p:txBody>
      </p:sp>
    </p:spTree>
    <p:extLst>
      <p:ext uri="{BB962C8B-B14F-4D97-AF65-F5344CB8AC3E}">
        <p14:creationId xmlns:p14="http://schemas.microsoft.com/office/powerpoint/2010/main" val="858858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結果です。ロコトレ教室１では、</a:t>
            </a:r>
            <a:r>
              <a:rPr kumimoji="1" lang="en-US" altLang="ja-JP" dirty="0" smtClean="0"/>
              <a:t>39</a:t>
            </a:r>
            <a:r>
              <a:rPr kumimoji="1" lang="ja-JP" altLang="en-US" dirty="0" smtClean="0"/>
              <a:t>名中</a:t>
            </a:r>
            <a:r>
              <a:rPr kumimoji="1" lang="en-US" altLang="ja-JP" dirty="0" smtClean="0"/>
              <a:t>8</a:t>
            </a:r>
            <a:r>
              <a:rPr kumimoji="1" lang="ja-JP" altLang="en-US" dirty="0" smtClean="0"/>
              <a:t>名がロコモ状態であると診断されました。全例、腰痛や下肢痛があり、ロコトレの継続には高齢者の痛みに対する配慮が必要であることが判明した。</a:t>
            </a:r>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10</a:t>
            </a:fld>
            <a:endParaRPr kumimoji="1" lang="ja-JP" altLang="en-US"/>
          </a:p>
        </p:txBody>
      </p:sp>
    </p:spTree>
    <p:extLst>
      <p:ext uri="{BB962C8B-B14F-4D97-AF65-F5344CB8AC3E}">
        <p14:creationId xmlns:p14="http://schemas.microsoft.com/office/powerpoint/2010/main" val="765890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ビデオでの評価では、評価しえた</a:t>
            </a:r>
            <a:r>
              <a:rPr kumimoji="1" lang="en-US" altLang="ja-JP" dirty="0" smtClean="0"/>
              <a:t>31</a:t>
            </a:r>
            <a:r>
              <a:rPr kumimoji="1" lang="ja-JP" altLang="en-US" dirty="0" smtClean="0"/>
              <a:t>名中全例に笑顔が確認され、何らかの発語も６８％に見られた。</a:t>
            </a:r>
            <a:endParaRPr kumimoji="1" lang="en-US" altLang="ja-JP" dirty="0" smtClean="0"/>
          </a:p>
          <a:p>
            <a:r>
              <a:rPr kumimoji="1" lang="ja-JP" altLang="en-US" dirty="0" smtClean="0"/>
              <a:t>「まあ」「かわいい」など会話として成立していない発語もカウントした。</a:t>
            </a:r>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11</a:t>
            </a:fld>
            <a:endParaRPr kumimoji="1" lang="ja-JP" altLang="en-US"/>
          </a:p>
        </p:txBody>
      </p:sp>
    </p:spTree>
    <p:extLst>
      <p:ext uri="{BB962C8B-B14F-4D97-AF65-F5344CB8AC3E}">
        <p14:creationId xmlns:p14="http://schemas.microsoft.com/office/powerpoint/2010/main" val="25373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２か月後に再度調査しえた</a:t>
            </a:r>
            <a:r>
              <a:rPr kumimoji="1" lang="en-US" altLang="ja-JP" dirty="0" smtClean="0"/>
              <a:t>21</a:t>
            </a:r>
            <a:r>
              <a:rPr kumimoji="1" lang="ja-JP" altLang="en-US" dirty="0" smtClean="0"/>
              <a:t>名にたいして、ロコトレの継続について調査</a:t>
            </a:r>
            <a:r>
              <a:rPr kumimoji="1" lang="ja-JP" altLang="en-US" dirty="0" smtClean="0"/>
              <a:t>しました</a:t>
            </a:r>
            <a:r>
              <a:rPr kumimoji="1" lang="ja-JP" altLang="en-US" dirty="0" smtClean="0"/>
              <a:t>。</a:t>
            </a:r>
            <a:endParaRPr kumimoji="1" lang="en-US" altLang="ja-JP" dirty="0" smtClean="0"/>
          </a:p>
          <a:p>
            <a:r>
              <a:rPr kumimoji="1" lang="ja-JP" altLang="en-US" dirty="0" smtClean="0"/>
              <a:t>その結果、</a:t>
            </a:r>
            <a:r>
              <a:rPr kumimoji="1" lang="en-US" altLang="ja-JP" dirty="0" smtClean="0"/>
              <a:t>2</a:t>
            </a:r>
            <a:r>
              <a:rPr kumimoji="1" lang="ja-JP" altLang="en-US" dirty="0" smtClean="0"/>
              <a:t>か月間、トレーニングを継続していたのは</a:t>
            </a:r>
            <a:r>
              <a:rPr kumimoji="1" lang="en-US" altLang="ja-JP" dirty="0" smtClean="0"/>
              <a:t>28</a:t>
            </a:r>
            <a:r>
              <a:rPr kumimoji="1" lang="ja-JP" altLang="en-US" dirty="0" smtClean="0"/>
              <a:t>％に過ぎず、多くは</a:t>
            </a:r>
            <a:r>
              <a:rPr kumimoji="1" lang="en-US" altLang="ja-JP" dirty="0" smtClean="0"/>
              <a:t>1</a:t>
            </a:r>
            <a:r>
              <a:rPr kumimoji="1" lang="ja-JP" altLang="en-US" dirty="0" smtClean="0"/>
              <a:t>週間以内に中止して</a:t>
            </a:r>
            <a:r>
              <a:rPr kumimoji="1" lang="ja-JP" altLang="en-US" dirty="0" smtClean="0"/>
              <a:t>いた結果でした。</a:t>
            </a:r>
            <a:endParaRPr kumimoji="1" lang="en-US" altLang="ja-JP" dirty="0" smtClean="0"/>
          </a:p>
          <a:p>
            <a:r>
              <a:rPr kumimoji="1" lang="ja-JP" altLang="en-US" dirty="0" smtClean="0"/>
              <a:t>この理由として、</a:t>
            </a:r>
            <a:r>
              <a:rPr kumimoji="1" lang="en-US" altLang="ja-JP" dirty="0" smtClean="0"/>
              <a:t>6</a:t>
            </a:r>
            <a:r>
              <a:rPr kumimoji="1" lang="ja-JP" altLang="en-US" dirty="0" smtClean="0"/>
              <a:t>名が時間がないことを原因としており、わずか</a:t>
            </a:r>
            <a:r>
              <a:rPr kumimoji="1" lang="en-US" altLang="ja-JP" dirty="0" smtClean="0"/>
              <a:t>2</a:t>
            </a:r>
            <a:r>
              <a:rPr kumimoji="1" lang="ja-JP" altLang="en-US" dirty="0" smtClean="0"/>
              <a:t>分間の体操でも、継続性に問題があることが判明</a:t>
            </a:r>
            <a:r>
              <a:rPr kumimoji="1" lang="ja-JP" altLang="en-US" dirty="0" smtClean="0"/>
              <a:t>しました</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12</a:t>
            </a:fld>
            <a:endParaRPr kumimoji="1" lang="ja-JP" altLang="en-US"/>
          </a:p>
        </p:txBody>
      </p:sp>
    </p:spTree>
    <p:extLst>
      <p:ext uri="{BB962C8B-B14F-4D97-AF65-F5344CB8AC3E}">
        <p14:creationId xmlns:p14="http://schemas.microsoft.com/office/powerpoint/2010/main" val="380847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ロコトレ教室１で</a:t>
            </a:r>
            <a:r>
              <a:rPr kumimoji="1" lang="ja-JP" altLang="en-US" dirty="0" smtClean="0"/>
              <a:t>得られた高齢者の意見を</a:t>
            </a:r>
            <a:r>
              <a:rPr kumimoji="1" lang="ja-JP" altLang="en-US" dirty="0" smtClean="0"/>
              <a:t>もとに、「</a:t>
            </a:r>
            <a:r>
              <a:rPr kumimoji="1" lang="en-US" altLang="ja-JP" dirty="0" err="1" smtClean="0"/>
              <a:t>Tocco</a:t>
            </a:r>
            <a:r>
              <a:rPr kumimoji="1" lang="ja-JP" altLang="en-US" dirty="0" smtClean="0"/>
              <a:t>」を</a:t>
            </a:r>
            <a:r>
              <a:rPr kumimoji="1" lang="ja-JP" altLang="en-US" dirty="0" smtClean="0"/>
              <a:t>改良した</a:t>
            </a:r>
            <a:r>
              <a:rPr kumimoji="1" lang="ja-JP" altLang="en-US" dirty="0" smtClean="0"/>
              <a:t>。発語</a:t>
            </a:r>
            <a:r>
              <a:rPr kumimoji="1" lang="ja-JP" altLang="en-US" dirty="0" smtClean="0"/>
              <a:t>内容を豊富にし、ほめる言葉を多用する方針とした。また、当初簡便と考えた手を振るというスタートの合図が高齢者では困難なことが判明し、ロボットの前に立つだけで開始できる仕様とした。また、ロコトレ</a:t>
            </a:r>
            <a:r>
              <a:rPr kumimoji="1" lang="ja-JP" altLang="en-US" dirty="0" smtClean="0"/>
              <a:t>教室２では、広くウェブ上で公開されて</a:t>
            </a:r>
            <a:r>
              <a:rPr kumimoji="1" lang="ja-JP" altLang="en-US" dirty="0" smtClean="0"/>
              <a:t>いるアニメーションビデオ</a:t>
            </a:r>
            <a:r>
              <a:rPr kumimoji="1" lang="ja-JP" altLang="en-US" dirty="0" smtClean="0"/>
              <a:t>による評価も追加し、ロボットとアニメ</a:t>
            </a:r>
            <a:r>
              <a:rPr kumimoji="1" lang="en-US" altLang="ja-JP" dirty="0" smtClean="0"/>
              <a:t>―</a:t>
            </a:r>
            <a:r>
              <a:rPr kumimoji="1" lang="ja-JP" altLang="en-US" dirty="0" smtClean="0"/>
              <a:t>ションでの運動支援の在り方の違いについて検討</a:t>
            </a:r>
            <a:r>
              <a:rPr kumimoji="1" lang="ja-JP" altLang="en-US" dirty="0" smtClean="0"/>
              <a:t>しました</a:t>
            </a:r>
            <a:r>
              <a:rPr kumimoji="1" lang="ja-JP" altLang="en-US" dirty="0" smtClean="0"/>
              <a:t>。</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13</a:t>
            </a:fld>
            <a:endParaRPr kumimoji="1" lang="ja-JP" altLang="en-US"/>
          </a:p>
        </p:txBody>
      </p:sp>
    </p:spTree>
    <p:extLst>
      <p:ext uri="{BB962C8B-B14F-4D97-AF65-F5344CB8AC3E}">
        <p14:creationId xmlns:p14="http://schemas.microsoft.com/office/powerpoint/2010/main" val="2988321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向かって左がロボットでのトレーニング、右がアニメーションビデオでのトレーニングの風景です。</a:t>
            </a:r>
            <a:endParaRPr kumimoji="1" lang="en-US" altLang="ja-JP" dirty="0" smtClean="0"/>
          </a:p>
          <a:p>
            <a:r>
              <a:rPr kumimoji="1" lang="ja-JP" altLang="en-US" dirty="0" smtClean="0"/>
              <a:t>ロボットでは</a:t>
            </a:r>
            <a:r>
              <a:rPr kumimoji="1" lang="en-US" altLang="ja-JP" dirty="0" smtClean="0"/>
              <a:t>73</a:t>
            </a:r>
            <a:r>
              <a:rPr kumimoji="1" lang="ja-JP" altLang="en-US" dirty="0" smtClean="0"/>
              <a:t>％の方が笑顔が確認されたのに対して、ビデオでは１名も確認</a:t>
            </a:r>
            <a:r>
              <a:rPr kumimoji="1" lang="ja-JP" altLang="en-US" dirty="0" smtClean="0"/>
              <a:t>できませんでした。</a:t>
            </a:r>
            <a:endParaRPr kumimoji="1" lang="en-US" altLang="ja-JP" dirty="0" smtClean="0"/>
          </a:p>
          <a:p>
            <a:r>
              <a:rPr kumimoji="1" lang="ja-JP" altLang="en-US" dirty="0" smtClean="0"/>
              <a:t>発語は、</a:t>
            </a:r>
            <a:r>
              <a:rPr kumimoji="1" lang="ja-JP" altLang="en-US" dirty="0" smtClean="0"/>
              <a:t>ロボットの４２％に見られましたが</a:t>
            </a:r>
            <a:r>
              <a:rPr kumimoji="1" lang="ja-JP" altLang="en-US" dirty="0" smtClean="0"/>
              <a:t>、アニメでは偶発的な</a:t>
            </a:r>
            <a:r>
              <a:rPr kumimoji="1" lang="en-US" altLang="ja-JP" dirty="0" smtClean="0"/>
              <a:t>1</a:t>
            </a:r>
            <a:r>
              <a:rPr kumimoji="1" lang="ja-JP" altLang="en-US" dirty="0" smtClean="0"/>
              <a:t>名のみでした。</a:t>
            </a:r>
            <a:endParaRPr kumimoji="1" lang="en-US" altLang="ja-JP" dirty="0" smtClean="0"/>
          </a:p>
          <a:p>
            <a:endParaRPr kumimoji="1" lang="en-US" altLang="ja-JP" dirty="0" smtClean="0"/>
          </a:p>
          <a:p>
            <a:r>
              <a:rPr kumimoji="1" lang="ja-JP" altLang="en-US" dirty="0" smtClean="0"/>
              <a:t>ビデオは小さい画面を注視してしまう性質と、情報が１方向性である点などが原因と考えられた。</a:t>
            </a:r>
            <a:endParaRPr kumimoji="1" lang="en-US" altLang="ja-JP" dirty="0" smtClean="0"/>
          </a:p>
          <a:p>
            <a:r>
              <a:rPr kumimoji="1" lang="ja-JP" altLang="en-US" dirty="0" smtClean="0"/>
              <a:t>一方、ロボットは被験者の動きに応答するインタラクティブ性があり、これが発語や笑顔につながったと</a:t>
            </a:r>
            <a:r>
              <a:rPr kumimoji="1" lang="ja-JP" altLang="en-US" dirty="0" smtClean="0"/>
              <a:t>考えられました</a:t>
            </a:r>
            <a:r>
              <a:rPr kumimoji="1" lang="ja-JP" altLang="en-US" dirty="0" smtClean="0"/>
              <a:t>。</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14</a:t>
            </a:fld>
            <a:endParaRPr kumimoji="1" lang="ja-JP" altLang="en-US"/>
          </a:p>
        </p:txBody>
      </p:sp>
    </p:spTree>
    <p:extLst>
      <p:ext uri="{BB962C8B-B14F-4D97-AF65-F5344CB8AC3E}">
        <p14:creationId xmlns:p14="http://schemas.microsoft.com/office/powerpoint/2010/main" val="171071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ロコトレ教室２では、平成２５年に新しく提案されたロコモ度評価も合わせて</a:t>
            </a:r>
            <a:r>
              <a:rPr kumimoji="1" lang="ja-JP" altLang="en-US" dirty="0" smtClean="0"/>
              <a:t>行いました</a:t>
            </a:r>
            <a:r>
              <a:rPr kumimoji="1" lang="ja-JP" altLang="en-US" dirty="0" smtClean="0"/>
              <a:t>。</a:t>
            </a:r>
            <a:endParaRPr kumimoji="1" lang="en-US" altLang="ja-JP" dirty="0" smtClean="0"/>
          </a:p>
          <a:p>
            <a:endParaRPr kumimoji="1" lang="en-US" altLang="ja-JP" dirty="0" smtClean="0"/>
          </a:p>
          <a:p>
            <a:r>
              <a:rPr kumimoji="1" lang="ja-JP" altLang="en-US" dirty="0" smtClean="0"/>
              <a:t>これは</a:t>
            </a:r>
            <a:r>
              <a:rPr kumimoji="1" lang="ja-JP" altLang="en-US" dirty="0" smtClean="0"/>
              <a:t>、低い台からの立ち上がりと歩幅を計測する方法であり、</a:t>
            </a:r>
            <a:endParaRPr kumimoji="1" lang="en-US" altLang="ja-JP" dirty="0" smtClean="0"/>
          </a:p>
          <a:p>
            <a:endParaRPr kumimoji="1" lang="en-US" altLang="ja-JP" dirty="0" smtClean="0"/>
          </a:p>
          <a:p>
            <a:r>
              <a:rPr kumimoji="1" lang="ja-JP" altLang="en-US" dirty="0" smtClean="0"/>
              <a:t>目に見えないロコモの進行の程度を、個人</a:t>
            </a:r>
            <a:r>
              <a:rPr kumimoji="1" lang="ja-JP" altLang="en-US" dirty="0" smtClean="0"/>
              <a:t>に実感</a:t>
            </a:r>
            <a:r>
              <a:rPr kumimoji="1" lang="ja-JP" altLang="en-US" dirty="0" smtClean="0"/>
              <a:t>していただく目的が</a:t>
            </a:r>
            <a:r>
              <a:rPr kumimoji="1" lang="ja-JP" altLang="en-US" dirty="0" smtClean="0"/>
              <a:t>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15</a:t>
            </a:fld>
            <a:endParaRPr kumimoji="1" lang="ja-JP" altLang="en-US"/>
          </a:p>
        </p:txBody>
      </p:sp>
    </p:spTree>
    <p:extLst>
      <p:ext uri="{BB962C8B-B14F-4D97-AF65-F5344CB8AC3E}">
        <p14:creationId xmlns:p14="http://schemas.microsoft.com/office/powerpoint/2010/main" val="2416853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結果、６２名中１２名がロコモ</a:t>
            </a:r>
            <a:r>
              <a:rPr kumimoji="1" lang="ja-JP" altLang="en-US" dirty="0" smtClean="0"/>
              <a:t>状態と診断されました。</a:t>
            </a:r>
            <a:r>
              <a:rPr kumimoji="1" lang="ja-JP" altLang="en-US" dirty="0" smtClean="0"/>
              <a:t>ロコモ度テストでは、立ち上がりテストでは</a:t>
            </a:r>
            <a:r>
              <a:rPr kumimoji="1" lang="en-US" altLang="ja-JP" dirty="0" smtClean="0"/>
              <a:t>77</a:t>
            </a:r>
            <a:r>
              <a:rPr kumimoji="1" lang="ja-JP" altLang="en-US" dirty="0" smtClean="0"/>
              <a:t>％が、２ステップテストでは</a:t>
            </a:r>
            <a:r>
              <a:rPr kumimoji="1" lang="en-US" altLang="ja-JP" dirty="0" smtClean="0"/>
              <a:t>60</a:t>
            </a:r>
            <a:r>
              <a:rPr kumimoji="1" lang="ja-JP" altLang="en-US" dirty="0" smtClean="0"/>
              <a:t>％が７０歳代の平均以下であることが判明</a:t>
            </a:r>
            <a:r>
              <a:rPr kumimoji="1" lang="ja-JP" altLang="en-US" dirty="0" smtClean="0"/>
              <a:t>しました</a:t>
            </a:r>
            <a:r>
              <a:rPr kumimoji="1" lang="ja-JP" altLang="en-US" dirty="0" smtClean="0"/>
              <a:t>。</a:t>
            </a:r>
            <a:endParaRPr kumimoji="1" lang="en-US" altLang="ja-JP" dirty="0" smtClean="0"/>
          </a:p>
          <a:p>
            <a:r>
              <a:rPr kumimoji="1" lang="ja-JP" altLang="en-US" dirty="0" smtClean="0"/>
              <a:t>つまり、ロコトレと診断</a:t>
            </a:r>
            <a:r>
              <a:rPr kumimoji="1" lang="ja-JP" altLang="en-US" dirty="0" smtClean="0"/>
              <a:t>されないレベルの方でも、足腰の筋力低下が多く存在することが</a:t>
            </a:r>
            <a:r>
              <a:rPr kumimoji="1" lang="ja-JP" altLang="en-US" dirty="0" smtClean="0"/>
              <a:t>わかりました。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16</a:t>
            </a:fld>
            <a:endParaRPr kumimoji="1" lang="ja-JP" altLang="en-US"/>
          </a:p>
        </p:txBody>
      </p:sp>
    </p:spTree>
    <p:extLst>
      <p:ext uri="{BB962C8B-B14F-4D97-AF65-F5344CB8AC3E}">
        <p14:creationId xmlns:p14="http://schemas.microsoft.com/office/powerpoint/2010/main" val="759603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健康体操に対する意識度を</a:t>
            </a:r>
            <a:r>
              <a:rPr kumimoji="1" lang="en-US" altLang="ja-JP" dirty="0" err="1" smtClean="0"/>
              <a:t>Transtheoritical</a:t>
            </a:r>
            <a:r>
              <a:rPr kumimoji="1" lang="en-US" altLang="ja-JP" dirty="0" smtClean="0"/>
              <a:t> model </a:t>
            </a:r>
            <a:r>
              <a:rPr kumimoji="1" lang="ja-JP" altLang="en-US" dirty="0" smtClean="0"/>
              <a:t>に準じて分類してみると、スライドのごとく維持ステージが多く、健康体操を日常行えている</a:t>
            </a:r>
            <a:r>
              <a:rPr kumimoji="1" lang="ja-JP" altLang="en-US" dirty="0" smtClean="0"/>
              <a:t>認識を多く認めた。</a:t>
            </a:r>
            <a:endParaRPr kumimoji="1" lang="en-US" altLang="ja-JP" dirty="0" smtClean="0"/>
          </a:p>
          <a:p>
            <a:endParaRPr kumimoji="1" lang="en-US" altLang="ja-JP" dirty="0" smtClean="0"/>
          </a:p>
          <a:p>
            <a:r>
              <a:rPr kumimoji="1" lang="ja-JP" altLang="en-US" sz="1200" dirty="0" smtClean="0"/>
              <a:t>一方で、健康体操に消極的な、</a:t>
            </a:r>
            <a:r>
              <a:rPr kumimoji="1" lang="ja-JP" altLang="en-US" sz="1200" dirty="0" smtClean="0"/>
              <a:t>準備ステージ以前の段階も１１名存在し</a:t>
            </a:r>
            <a:r>
              <a:rPr kumimoji="1" lang="ja-JP" altLang="en-US" sz="1200" dirty="0" smtClean="0">
                <a:solidFill>
                  <a:srgbClr val="FF0000"/>
                </a:solidFill>
              </a:rPr>
              <a:t>、このステージの対象者には健康意識の注意喚起が重要で</a:t>
            </a:r>
            <a:r>
              <a:rPr kumimoji="1" lang="ja-JP" altLang="en-US" sz="1200" dirty="0" smtClean="0">
                <a:solidFill>
                  <a:srgbClr val="FF0000"/>
                </a:solidFill>
              </a:rPr>
              <a:t>あると考えます。</a:t>
            </a:r>
            <a:endParaRPr kumimoji="1" lang="en-US" altLang="ja-JP" sz="1200" dirty="0" smtClean="0"/>
          </a:p>
          <a:p>
            <a:endParaRPr kumimoji="1" lang="en-US" altLang="ja-JP" sz="1200" dirty="0" smtClean="0"/>
          </a:p>
          <a:p>
            <a:r>
              <a:rPr kumimoji="1" lang="ja-JP" altLang="en-US" sz="1200" dirty="0" smtClean="0"/>
              <a:t>つまり、健康</a:t>
            </a:r>
            <a:r>
              <a:rPr kumimoji="1" lang="ja-JP" altLang="en-US" sz="1200" dirty="0" smtClean="0"/>
              <a:t>意識の注意喚起と健康体操の継続の両方の</a:t>
            </a:r>
            <a:r>
              <a:rPr kumimoji="1" lang="ja-JP" altLang="en-US" sz="1200" dirty="0" smtClean="0"/>
              <a:t>視点が大切で、この点から</a:t>
            </a:r>
            <a:r>
              <a:rPr kumimoji="1" lang="ja-JP" altLang="en-US" sz="1200" dirty="0" smtClean="0"/>
              <a:t>も、ロボットによる健康体操支援は大きな可能性があると</a:t>
            </a:r>
            <a:r>
              <a:rPr kumimoji="1" lang="ja-JP" altLang="en-US" sz="1200" dirty="0" smtClean="0"/>
              <a:t>考えられました</a:t>
            </a:r>
            <a:r>
              <a:rPr kumimoji="1" lang="ja-JP" altLang="en-US" sz="1200" dirty="0" smtClean="0"/>
              <a:t>。</a:t>
            </a:r>
            <a:endParaRPr kumimoji="1" lang="en-US" altLang="ja-JP" sz="1200" dirty="0" smtClean="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17</a:t>
            </a:fld>
            <a:endParaRPr kumimoji="1" lang="ja-JP" altLang="en-US"/>
          </a:p>
        </p:txBody>
      </p:sp>
    </p:spTree>
    <p:extLst>
      <p:ext uri="{BB962C8B-B14F-4D97-AF65-F5344CB8AC3E}">
        <p14:creationId xmlns:p14="http://schemas.microsoft.com/office/powerpoint/2010/main" val="1257557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dirty="0" smtClean="0"/>
              <a:t>１</a:t>
            </a:r>
            <a:r>
              <a:rPr lang="en-US" altLang="ja-JP" dirty="0" smtClean="0"/>
              <a:t>.</a:t>
            </a:r>
            <a:r>
              <a:rPr lang="ja-JP" altLang="en-US" dirty="0" smtClean="0"/>
              <a:t>　</a:t>
            </a:r>
            <a:r>
              <a:rPr lang="ja-JP" altLang="ja-JP" dirty="0" smtClean="0"/>
              <a:t>ロコモティブシンドロームに対するロコトレに特化したロボット</a:t>
            </a:r>
            <a:endParaRPr lang="en-US" altLang="ja-JP" dirty="0" smtClean="0"/>
          </a:p>
          <a:p>
            <a:pPr marL="0" indent="0">
              <a:buNone/>
            </a:pPr>
            <a:r>
              <a:rPr lang="ja-JP" altLang="en-US" dirty="0" smtClean="0"/>
              <a:t>　　の</a:t>
            </a:r>
            <a:r>
              <a:rPr lang="ja-JP" altLang="ja-JP" dirty="0" smtClean="0"/>
              <a:t>開発</a:t>
            </a:r>
            <a:r>
              <a:rPr lang="ja-JP" altLang="en-US" dirty="0" smtClean="0"/>
              <a:t>を高齢者とともに取り組んだ</a:t>
            </a:r>
            <a:r>
              <a:rPr lang="ja-JP" altLang="ja-JP" dirty="0" smtClean="0"/>
              <a:t>。</a:t>
            </a:r>
            <a:endParaRPr lang="en-US" altLang="ja-JP" dirty="0" smtClean="0"/>
          </a:p>
          <a:p>
            <a:pPr marL="0" indent="0">
              <a:buNone/>
            </a:pPr>
            <a:endParaRPr lang="en-US" altLang="ja-JP" dirty="0" smtClean="0"/>
          </a:p>
          <a:p>
            <a:pPr marL="0" indent="0">
              <a:buNone/>
            </a:pPr>
            <a:r>
              <a:rPr lang="en-US" altLang="ja-JP" dirty="0" smtClean="0"/>
              <a:t>2.</a:t>
            </a:r>
            <a:r>
              <a:rPr lang="ja-JP" altLang="en-US" dirty="0" smtClean="0"/>
              <a:t>　ロコモ状態を含む高齢者８０名の協力により、ロボットのより</a:t>
            </a:r>
            <a:endParaRPr lang="en-US" altLang="ja-JP" dirty="0" smtClean="0"/>
          </a:p>
          <a:p>
            <a:pPr marL="0" indent="0">
              <a:buNone/>
            </a:pPr>
            <a:r>
              <a:rPr lang="ja-JP" altLang="en-US" dirty="0" smtClean="0"/>
              <a:t>　　有意義な改良が可能であった。</a:t>
            </a:r>
            <a:endParaRPr lang="en-US" altLang="ja-JP" dirty="0" smtClean="0"/>
          </a:p>
          <a:p>
            <a:pPr marL="0" indent="0">
              <a:buNone/>
            </a:pPr>
            <a:endParaRPr lang="en-US" altLang="ja-JP" dirty="0" smtClean="0"/>
          </a:p>
          <a:p>
            <a:pPr marL="0" indent="0">
              <a:buNone/>
            </a:pPr>
            <a:r>
              <a:rPr lang="en-US" altLang="ja-JP" dirty="0" smtClean="0"/>
              <a:t>3.</a:t>
            </a:r>
            <a:r>
              <a:rPr lang="ja-JP" altLang="en-US" dirty="0" smtClean="0"/>
              <a:t>　ロコトレは、高齢者の痛みへの配慮と継続率改善に課題が</a:t>
            </a:r>
            <a:endParaRPr lang="en-US" altLang="ja-JP" dirty="0" smtClean="0"/>
          </a:p>
          <a:p>
            <a:pPr marL="0" indent="0">
              <a:buNone/>
            </a:pPr>
            <a:r>
              <a:rPr lang="ja-JP" altLang="en-US" dirty="0" smtClean="0"/>
              <a:t>　　あることが判明した。</a:t>
            </a:r>
          </a:p>
          <a:p>
            <a:pPr marL="0" indent="0">
              <a:buNone/>
            </a:pPr>
            <a:endParaRPr lang="en-US" altLang="ja-JP" dirty="0" smtClean="0"/>
          </a:p>
          <a:p>
            <a:pPr marL="0" indent="0">
              <a:buNone/>
            </a:pPr>
            <a:r>
              <a:rPr kumimoji="1" lang="en-US" altLang="ja-JP" dirty="0" smtClean="0"/>
              <a:t>4.</a:t>
            </a:r>
            <a:r>
              <a:rPr kumimoji="1" lang="ja-JP" altLang="en-US" dirty="0" smtClean="0"/>
              <a:t>　ロボットはインタラクティブ性があり、運動継続や注意</a:t>
            </a:r>
            <a:r>
              <a:rPr lang="ja-JP" altLang="en-US" dirty="0" smtClean="0"/>
              <a:t>喚起</a:t>
            </a:r>
            <a:endParaRPr lang="en-US" altLang="ja-JP" dirty="0" smtClean="0"/>
          </a:p>
          <a:p>
            <a:pPr marL="0" indent="0">
              <a:buNone/>
            </a:pPr>
            <a:r>
              <a:rPr lang="ja-JP" altLang="en-US" dirty="0" smtClean="0"/>
              <a:t>　　など、健康意識の各ステージで</a:t>
            </a:r>
            <a:r>
              <a:rPr kumimoji="1" lang="ja-JP" altLang="en-US" dirty="0" smtClean="0"/>
              <a:t>支援ができる可能性がある。</a:t>
            </a:r>
          </a:p>
          <a:p>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18</a:t>
            </a:fld>
            <a:endParaRPr kumimoji="1" lang="ja-JP" altLang="en-US"/>
          </a:p>
        </p:txBody>
      </p:sp>
    </p:spTree>
    <p:extLst>
      <p:ext uri="{BB962C8B-B14F-4D97-AF65-F5344CB8AC3E}">
        <p14:creationId xmlns:p14="http://schemas.microsoft.com/office/powerpoint/2010/main" val="74962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smtClean="0"/>
              <a:t>最後に今後の展望を述べます。</a:t>
            </a:r>
            <a:endParaRPr lang="en-US" altLang="ja-JP" sz="1200" dirty="0" smtClean="0"/>
          </a:p>
          <a:p>
            <a:pPr marL="0" indent="0">
              <a:buNone/>
            </a:pP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この</a:t>
            </a:r>
            <a:r>
              <a:rPr lang="ja-JP" altLang="ja-JP" sz="1200" dirty="0" smtClean="0"/>
              <a:t>ロボット</a:t>
            </a:r>
            <a:r>
              <a:rPr lang="ja-JP" altLang="en-US" sz="1200" dirty="0" smtClean="0"/>
              <a:t>は、発語内容、タイミング、</a:t>
            </a:r>
            <a:r>
              <a:rPr lang="ja-JP" altLang="en-US" sz="1200" dirty="0" smtClean="0"/>
              <a:t>動きなど</a:t>
            </a:r>
            <a:r>
              <a:rPr lang="ja-JP" altLang="en-US" sz="1200" dirty="0" smtClean="0"/>
              <a:t>の点で</a:t>
            </a:r>
            <a:r>
              <a:rPr lang="ja-JP" altLang="ja-JP" sz="1200" dirty="0" smtClean="0"/>
              <a:t>親和性</a:t>
            </a:r>
            <a:r>
              <a:rPr lang="ja-JP" altLang="en-US" sz="1200" dirty="0" smtClean="0"/>
              <a:t>向上が必要です</a:t>
            </a:r>
            <a:r>
              <a:rPr lang="ja-JP" altLang="en-US" sz="1200" dirty="0" smtClean="0"/>
              <a:t>。また、今回、判明したように高齢者の笑顔が健康体操継続のカギとなると思われ、</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特に、ユーモアも大切な要素と考えます。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高齢者</a:t>
            </a:r>
            <a:r>
              <a:rPr lang="ja-JP" altLang="en-US" sz="1200" dirty="0" smtClean="0"/>
              <a:t>の痛みへの配慮も必要であると</a:t>
            </a:r>
            <a:r>
              <a:rPr lang="ja-JP" altLang="en-US" sz="1200" dirty="0" smtClean="0"/>
              <a:t>考え、表情抽出などの実装が望まれます。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r>
              <a:rPr lang="ja-JP" altLang="en-US" sz="1200" dirty="0" smtClean="0"/>
              <a:t>実用化にむけて</a:t>
            </a:r>
            <a:r>
              <a:rPr lang="ja-JP" altLang="en-US" sz="1200" dirty="0" smtClean="0"/>
              <a:t>は多く</a:t>
            </a:r>
            <a:r>
              <a:rPr lang="ja-JP" altLang="en-US" sz="1200" dirty="0" smtClean="0"/>
              <a:t>の問題がありますが、実用化を念頭に置くことで具体的な開発につながるものと考えます</a:t>
            </a:r>
            <a:r>
              <a:rPr lang="ja-JP" altLang="en-US" sz="1200" dirty="0" smtClean="0"/>
              <a:t>。</a:t>
            </a:r>
            <a:endParaRPr lang="en-US" altLang="ja-JP" sz="1200" dirty="0" smtClean="0"/>
          </a:p>
          <a:p>
            <a:endParaRPr lang="en-US" altLang="ja-JP" sz="1200" dirty="0" smtClean="0"/>
          </a:p>
          <a:p>
            <a:r>
              <a:rPr kumimoji="1" lang="ja-JP" altLang="en-US" dirty="0" smtClean="0"/>
              <a:t>これらを高齢者とともに開発する姿勢によって、ロコモの概念の普及と健康寿命の延伸に</a:t>
            </a:r>
            <a:r>
              <a:rPr kumimoji="1" lang="ja-JP" altLang="en-US" dirty="0" smtClean="0"/>
              <a:t>繋がるのではないかと考えています。</a:t>
            </a:r>
            <a:endParaRPr kumimoji="1" lang="en-US" altLang="ja-JP" dirty="0" smtClean="0"/>
          </a:p>
          <a:p>
            <a:endParaRPr kumimoji="1" lang="en-US" altLang="ja-JP" dirty="0" smtClean="0"/>
          </a:p>
          <a:p>
            <a:r>
              <a:rPr kumimoji="1" lang="ja-JP" altLang="en-US" dirty="0" smtClean="0"/>
              <a:t>今後も、地方に勤務する医療従事者として地域医療の維持、向上に努力していく所存です。</a:t>
            </a:r>
            <a:endParaRPr kumimoji="1" lang="en-US" altLang="ja-JP" dirty="0" smtClean="0"/>
          </a:p>
          <a:p>
            <a:endParaRPr kumimoji="1" lang="en-US" altLang="ja-JP" dirty="0" smtClean="0"/>
          </a:p>
          <a:p>
            <a:r>
              <a:rPr kumimoji="1" lang="ja-JP" altLang="en-US" dirty="0" smtClean="0"/>
              <a:t>ご指導いただいた</a:t>
            </a:r>
            <a:r>
              <a:rPr lang="ja-JP" altLang="en-US" sz="1200" dirty="0" smtClean="0"/>
              <a:t>　可部明克教授と沼田絵梨子教育コーチに深謝いたします。</a:t>
            </a:r>
            <a:endParaRPr lang="en-US" altLang="ja-JP" sz="1200" dirty="0" smtClean="0"/>
          </a:p>
          <a:p>
            <a:endParaRPr lang="en-US" altLang="ja-JP" sz="1200" dirty="0" smtClean="0"/>
          </a:p>
          <a:p>
            <a:r>
              <a:rPr lang="ja-JP" altLang="en-US" sz="1200" dirty="0" smtClean="0"/>
              <a:t>ご清聴ありがとうございました。</a:t>
            </a:r>
            <a:endParaRPr lang="en-US" altLang="ja-JP" sz="1200" dirty="0" smtClean="0"/>
          </a:p>
          <a:p>
            <a:endParaRPr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19</a:t>
            </a:fld>
            <a:endParaRPr kumimoji="1" lang="ja-JP" altLang="en-US"/>
          </a:p>
        </p:txBody>
      </p:sp>
    </p:spTree>
    <p:extLst>
      <p:ext uri="{BB962C8B-B14F-4D97-AF65-F5344CB8AC3E}">
        <p14:creationId xmlns:p14="http://schemas.microsoft.com/office/powerpoint/2010/main" val="422416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160000"/>
              </a:lnSpc>
            </a:pPr>
            <a:r>
              <a:rPr kumimoji="1" lang="ja-JP" altLang="en-US" sz="1200" dirty="0" smtClean="0"/>
              <a:t>本日の内容です。</a:t>
            </a:r>
            <a:endParaRPr kumimoji="1" lang="en-US" altLang="ja-JP" sz="1200" dirty="0" smtClean="0"/>
          </a:p>
          <a:p>
            <a:pPr>
              <a:lnSpc>
                <a:spcPct val="160000"/>
              </a:lnSpc>
            </a:pPr>
            <a:r>
              <a:rPr kumimoji="1" lang="ja-JP" altLang="en-US" sz="1200" dirty="0" smtClean="0"/>
              <a:t>まず、本研究の</a:t>
            </a:r>
            <a:r>
              <a:rPr kumimoji="1" lang="ja-JP" altLang="en-US" sz="1200" dirty="0" smtClean="0"/>
              <a:t>キーワードであるロコモティブシンドローム</a:t>
            </a:r>
            <a:r>
              <a:rPr kumimoji="1" lang="ja-JP" altLang="en-US" sz="1200" dirty="0" smtClean="0"/>
              <a:t>（ロコモ）について説明します。</a:t>
            </a:r>
            <a:endParaRPr kumimoji="1" lang="en-US" altLang="ja-JP" sz="1200" dirty="0" smtClean="0"/>
          </a:p>
          <a:p>
            <a:pPr>
              <a:lnSpc>
                <a:spcPct val="160000"/>
              </a:lnSpc>
            </a:pPr>
            <a:r>
              <a:rPr lang="ja-JP" altLang="en-US" sz="1200" dirty="0" smtClean="0"/>
              <a:t>次に、本研究の目的を述べ、</a:t>
            </a:r>
            <a:endParaRPr lang="en-US" altLang="ja-JP" sz="1200" dirty="0" smtClean="0"/>
          </a:p>
          <a:p>
            <a:pPr>
              <a:lnSpc>
                <a:spcPct val="160000"/>
              </a:lnSpc>
            </a:pPr>
            <a:r>
              <a:rPr kumimoji="1" lang="ja-JP" altLang="en-US" sz="1200" dirty="0" smtClean="0"/>
              <a:t>今回、開発したロコトレ支援ロボット「</a:t>
            </a:r>
            <a:r>
              <a:rPr kumimoji="1" lang="en-US" altLang="ja-JP" sz="1200" dirty="0" err="1" smtClean="0"/>
              <a:t>Tocco</a:t>
            </a:r>
            <a:r>
              <a:rPr kumimoji="1" lang="ja-JP" altLang="en-US" sz="1200" dirty="0" smtClean="0"/>
              <a:t>」の紹介をします。</a:t>
            </a:r>
            <a:endParaRPr kumimoji="1" lang="en-US" altLang="ja-JP" sz="1200" dirty="0" smtClean="0"/>
          </a:p>
          <a:p>
            <a:pPr>
              <a:lnSpc>
                <a:spcPct val="160000"/>
              </a:lnSpc>
            </a:pPr>
            <a:r>
              <a:rPr kumimoji="1" lang="ja-JP" altLang="en-US" sz="1200" dirty="0" smtClean="0"/>
              <a:t>そして、本研究の内容であるロコトレ教室について、対象、方法、結果について説明します。</a:t>
            </a:r>
            <a:endParaRPr kumimoji="1" lang="en-US" altLang="ja-JP" sz="1200" dirty="0" smtClean="0"/>
          </a:p>
          <a:p>
            <a:pPr>
              <a:lnSpc>
                <a:spcPct val="160000"/>
              </a:lnSpc>
            </a:pPr>
            <a:r>
              <a:rPr lang="ja-JP" altLang="en-US" sz="1200" dirty="0" smtClean="0"/>
              <a:t>最後に、まとめと</a:t>
            </a:r>
            <a:r>
              <a:rPr kumimoji="1" lang="ja-JP" altLang="en-US" sz="1200" dirty="0" smtClean="0"/>
              <a:t>今後の展望について述べたいと思います。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2</a:t>
            </a:fld>
            <a:endParaRPr kumimoji="1" lang="ja-JP" altLang="en-US"/>
          </a:p>
        </p:txBody>
      </p:sp>
    </p:spTree>
    <p:extLst>
      <p:ext uri="{BB962C8B-B14F-4D97-AF65-F5344CB8AC3E}">
        <p14:creationId xmlns:p14="http://schemas.microsoft.com/office/powerpoint/2010/main" val="3565081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超高齢社会を迎え、寝たきりや要介護者数の増加が問題となっています。特に高齢化が先行している地方では、超高齢化と医療資源不足が深刻化しています。</a:t>
            </a:r>
            <a:endParaRPr kumimoji="1" lang="en-US" altLang="ja-JP" dirty="0" smtClean="0"/>
          </a:p>
          <a:p>
            <a:endParaRPr lang="en-US" altLang="ja-JP" dirty="0"/>
          </a:p>
          <a:p>
            <a:r>
              <a:rPr kumimoji="1" lang="ja-JP" altLang="en-US" dirty="0" smtClean="0"/>
              <a:t>平成</a:t>
            </a:r>
            <a:r>
              <a:rPr kumimoji="1" lang="en-US" altLang="ja-JP" dirty="0" smtClean="0"/>
              <a:t>22</a:t>
            </a:r>
            <a:r>
              <a:rPr kumimoji="1" lang="ja-JP" altLang="en-US" dirty="0" smtClean="0"/>
              <a:t>年、厚生労働省は国民が健康面の支障がなく日常生活を送れる期間を「健康寿命」として公表しました。この健康寿命と平均寿命の</a:t>
            </a:r>
            <a:r>
              <a:rPr lang="ja-JP" altLang="en-US" dirty="0" smtClean="0"/>
              <a:t>差は、男性で</a:t>
            </a:r>
            <a:r>
              <a:rPr lang="en-US" altLang="ja-JP" dirty="0" smtClean="0"/>
              <a:t>9</a:t>
            </a:r>
            <a:r>
              <a:rPr lang="ja-JP" altLang="en-US" dirty="0" smtClean="0"/>
              <a:t>年、女性では</a:t>
            </a:r>
            <a:r>
              <a:rPr lang="en-US" altLang="ja-JP" dirty="0" smtClean="0"/>
              <a:t>13</a:t>
            </a:r>
            <a:r>
              <a:rPr lang="ja-JP" altLang="en-US" dirty="0" smtClean="0"/>
              <a:t>年も存在しています。</a:t>
            </a:r>
            <a:endParaRPr lang="en-US" altLang="ja-JP" dirty="0" smtClean="0"/>
          </a:p>
          <a:p>
            <a:endParaRPr kumimoji="1" lang="en-US" altLang="ja-JP" dirty="0"/>
          </a:p>
          <a:p>
            <a:endParaRPr kumimoji="1" lang="en-US" altLang="ja-JP" dirty="0"/>
          </a:p>
          <a:p>
            <a:r>
              <a:rPr lang="ja-JP" altLang="en-US" dirty="0" smtClean="0"/>
              <a:t>寝たきりや要介護になる原因としては、運動器の障害、脳血管障害、認知症が問題であり、寝たきりや要介護状態になる前の状態での予防が重要と言われています。</a:t>
            </a:r>
            <a:endParaRPr lang="en-US" altLang="ja-JP" dirty="0" smtClean="0"/>
          </a:p>
          <a:p>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3</a:t>
            </a:fld>
            <a:endParaRPr kumimoji="1" lang="ja-JP" altLang="en-US"/>
          </a:p>
        </p:txBody>
      </p:sp>
    </p:spTree>
    <p:extLst>
      <p:ext uri="{BB962C8B-B14F-4D97-AF65-F5344CB8AC3E}">
        <p14:creationId xmlns:p14="http://schemas.microsoft.com/office/powerpoint/2010/main" val="741044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そこで、</a:t>
            </a:r>
            <a:r>
              <a:rPr kumimoji="1" lang="en-US" altLang="ja-JP" sz="1200" kern="1200" dirty="0" smtClean="0">
                <a:solidFill>
                  <a:schemeClr val="tx1"/>
                </a:solidFill>
                <a:effectLst/>
                <a:latin typeface="+mn-lt"/>
                <a:ea typeface="+mn-ea"/>
                <a:cs typeface="+mn-cs"/>
              </a:rPr>
              <a:t>2007</a:t>
            </a:r>
            <a:r>
              <a:rPr kumimoji="1" lang="ja-JP" altLang="en-US" sz="1200" kern="1200" dirty="0" smtClean="0">
                <a:solidFill>
                  <a:schemeClr val="tx1"/>
                </a:solidFill>
                <a:effectLst/>
                <a:latin typeface="+mn-lt"/>
                <a:ea typeface="+mn-ea"/>
                <a:cs typeface="+mn-cs"/>
              </a:rPr>
              <a:t>年、日本整形外科学会は新しい健康概念を提案しました。</a:t>
            </a:r>
            <a:endParaRPr kumimoji="1" lang="en-US" altLang="ja-JP" sz="1200" kern="1200" dirty="0" smtClean="0">
              <a:solidFill>
                <a:schemeClr val="tx1"/>
              </a:solidFill>
              <a:effectLst/>
              <a:latin typeface="+mn-lt"/>
              <a:ea typeface="+mn-ea"/>
              <a:cs typeface="+mn-cs"/>
            </a:endParaRPr>
          </a:p>
          <a:p>
            <a:endParaRPr kumimoji="1" lang="ja-JP" altLang="en-US"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ロコモティブシンドローム（以下、ロコモ）は、運動器の障害により要介護状態になるリスクが高い状態と定義され、ロコモ予防の啓蒙活動が積極的に行われてい</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ロコモの</a:t>
            </a:r>
            <a:r>
              <a:rPr kumimoji="1" lang="en-US" altLang="ja-JP" sz="1200" kern="1200" dirty="0" smtClean="0">
                <a:solidFill>
                  <a:schemeClr val="tx1"/>
                </a:solidFill>
                <a:effectLst/>
                <a:latin typeface="+mn-lt"/>
                <a:ea typeface="+mn-ea"/>
                <a:cs typeface="+mn-cs"/>
              </a:rPr>
              <a:t>3</a:t>
            </a:r>
            <a:r>
              <a:rPr kumimoji="1" lang="ja-JP" altLang="en-US" sz="1200" kern="1200" dirty="0" smtClean="0">
                <a:solidFill>
                  <a:schemeClr val="tx1"/>
                </a:solidFill>
                <a:effectLst/>
                <a:latin typeface="+mn-lt"/>
                <a:ea typeface="+mn-ea"/>
                <a:cs typeface="+mn-cs"/>
              </a:rPr>
              <a:t>大原因は、骨や関節の病気、筋力の低下、バランス力の低下が挙げられており、これらが複合して発症します。</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外見からは、ロコモ状態かどうか判断できないため、ロコチェックという生活動作に</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ついての７つのチェック項目や、ロコモ２５、ロコモ度テストといった診断ツールによって診断することを奨励しています。</a:t>
            </a:r>
            <a:endParaRPr kumimoji="1" lang="en-US" altLang="ja-JP" sz="1200" kern="1200" dirty="0" smtClean="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4</a:t>
            </a:fld>
            <a:endParaRPr kumimoji="1" lang="ja-JP" altLang="en-US"/>
          </a:p>
        </p:txBody>
      </p:sp>
    </p:spTree>
    <p:extLst>
      <p:ext uri="{BB962C8B-B14F-4D97-AF65-F5344CB8AC3E}">
        <p14:creationId xmlns:p14="http://schemas.microsoft.com/office/powerpoint/2010/main" val="1639178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コモ予防のトレーニングとして、ロコトレが推奨されています。これらには、バランス訓練である「片脚立ち」と下肢筋力訓練である「スクワット」のふたつがあります。多くの先行研究で効果があることが報告されており、運動そのものは高齢者でも取り組める単純なものです。</a:t>
            </a:r>
            <a:r>
              <a:rPr lang="ja-JP" altLang="en-US" dirty="0" smtClean="0"/>
              <a:t>一方で面白みにかけるため、運動の継続性が問題視されています。</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5</a:t>
            </a:fld>
            <a:endParaRPr kumimoji="1" lang="ja-JP" altLang="en-US"/>
          </a:p>
        </p:txBody>
      </p:sp>
    </p:spTree>
    <p:extLst>
      <p:ext uri="{BB962C8B-B14F-4D97-AF65-F5344CB8AC3E}">
        <p14:creationId xmlns:p14="http://schemas.microsoft.com/office/powerpoint/2010/main" val="2080239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smtClean="0"/>
              <a:t>そこで、本研究の目的は、</a:t>
            </a:r>
            <a:endParaRPr kumimoji="1" lang="en-US" altLang="ja-JP" dirty="0" smtClean="0"/>
          </a:p>
          <a:p>
            <a:pPr marL="0" indent="0">
              <a:buNone/>
            </a:pPr>
            <a:endParaRPr kumimoji="1" lang="en-US" altLang="ja-JP" sz="1200" dirty="0" smtClean="0"/>
          </a:p>
          <a:p>
            <a:pPr marL="0" indent="0">
              <a:buNone/>
            </a:pPr>
            <a:r>
              <a:rPr lang="ja-JP" altLang="ja-JP" sz="1200" dirty="0" smtClean="0"/>
              <a:t>新たに提言されたロコモティブシンドロームに対するロコトレに特化したロボットを開発する。</a:t>
            </a:r>
            <a:endParaRPr lang="en-US" altLang="ja-JP" sz="1200" dirty="0" smtClean="0"/>
          </a:p>
          <a:p>
            <a:pPr marL="0" indent="0">
              <a:buNone/>
            </a:pPr>
            <a:endParaRPr lang="en-US" altLang="ja-JP" sz="1200" dirty="0" smtClean="0"/>
          </a:p>
          <a:p>
            <a:pPr marL="0" indent="0">
              <a:buNone/>
            </a:pPr>
            <a:r>
              <a:rPr lang="ja-JP" altLang="ja-JP" sz="1200" dirty="0" smtClean="0"/>
              <a:t>実際のエンドユーザとなる高齢者とともにロボット開発を進め</a:t>
            </a:r>
            <a:r>
              <a:rPr lang="ja-JP" altLang="en-US" sz="1200" dirty="0" smtClean="0"/>
              <a:t>ることで、より</a:t>
            </a:r>
            <a:r>
              <a:rPr lang="ja-JP" altLang="ja-JP" sz="1200" dirty="0" smtClean="0"/>
              <a:t>具体的なサポート内容について検討する</a:t>
            </a:r>
            <a:r>
              <a:rPr lang="ja-JP" altLang="en-US" sz="1200" dirty="0" smtClean="0"/>
              <a:t>。</a:t>
            </a:r>
            <a:endParaRPr lang="en-US" altLang="ja-JP" sz="1200" dirty="0" smtClean="0"/>
          </a:p>
          <a:p>
            <a:pPr marL="0" indent="0">
              <a:buNone/>
            </a:pPr>
            <a:endParaRPr lang="en-US" altLang="ja-JP" sz="1200" dirty="0" smtClean="0"/>
          </a:p>
          <a:p>
            <a:pPr marL="0" indent="0">
              <a:buNone/>
            </a:pPr>
            <a:r>
              <a:rPr lang="ja-JP" altLang="en-US" sz="1200" dirty="0" smtClean="0"/>
              <a:t>健康</a:t>
            </a:r>
            <a:r>
              <a:rPr lang="ja-JP" altLang="ja-JP" sz="1200" dirty="0" smtClean="0"/>
              <a:t>教室の形式を採り、多数の参加者が研究に参画することで、地域における</a:t>
            </a:r>
            <a:r>
              <a:rPr lang="ja-JP" altLang="en-US" sz="1200" dirty="0" smtClean="0"/>
              <a:t>ロコモの概念</a:t>
            </a:r>
            <a:r>
              <a:rPr lang="ja-JP" altLang="ja-JP" sz="1200" dirty="0" smtClean="0"/>
              <a:t>の啓蒙活動としての効果も期待する。</a:t>
            </a:r>
            <a:endParaRPr lang="en-US" altLang="ja-JP" sz="1200" dirty="0" smtClean="0"/>
          </a:p>
          <a:p>
            <a:pPr marL="0" indent="0">
              <a:buNone/>
            </a:pPr>
            <a:endParaRPr lang="en-US" altLang="ja-JP" sz="1200" dirty="0" smtClean="0"/>
          </a:p>
          <a:p>
            <a:pPr marL="0" indent="0">
              <a:buNone/>
            </a:pPr>
            <a:r>
              <a:rPr lang="ja-JP" altLang="en-US" sz="1200" dirty="0" smtClean="0"/>
              <a:t>ものであります。</a:t>
            </a:r>
            <a:endParaRPr lang="ja-JP"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6</a:t>
            </a:fld>
            <a:endParaRPr kumimoji="1" lang="ja-JP" altLang="en-US"/>
          </a:p>
        </p:txBody>
      </p:sp>
    </p:spTree>
    <p:extLst>
      <p:ext uri="{BB962C8B-B14F-4D97-AF65-F5344CB8AC3E}">
        <p14:creationId xmlns:p14="http://schemas.microsoft.com/office/powerpoint/2010/main" val="344174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使用したロボットは、コミュニケーションロボットとして開発された「</a:t>
            </a:r>
            <a:r>
              <a:rPr kumimoji="1" lang="en-US" altLang="ja-JP" sz="1200" kern="1200" dirty="0" err="1" smtClean="0">
                <a:solidFill>
                  <a:schemeClr val="tx1"/>
                </a:solidFill>
                <a:effectLst/>
                <a:latin typeface="+mn-lt"/>
                <a:ea typeface="+mn-ea"/>
                <a:cs typeface="+mn-cs"/>
              </a:rPr>
              <a:t>Tocco</a:t>
            </a:r>
            <a:r>
              <a:rPr kumimoji="1" lang="ja-JP" altLang="ja-JP" sz="1200" kern="1200" dirty="0" smtClean="0">
                <a:solidFill>
                  <a:schemeClr val="tx1"/>
                </a:solidFill>
                <a:effectLst/>
                <a:latin typeface="+mn-lt"/>
                <a:ea typeface="+mn-ea"/>
                <a:cs typeface="+mn-cs"/>
              </a:rPr>
              <a:t>」を改良したもので、</a:t>
            </a:r>
            <a:r>
              <a:rPr kumimoji="1" lang="en-US" altLang="ja-JP" sz="1200" kern="1200" dirty="0" smtClean="0">
                <a:solidFill>
                  <a:schemeClr val="tx1"/>
                </a:solidFill>
                <a:effectLst/>
                <a:latin typeface="+mn-lt"/>
                <a:ea typeface="+mn-ea"/>
                <a:cs typeface="+mn-cs"/>
              </a:rPr>
              <a:t>Kinect</a:t>
            </a:r>
            <a:r>
              <a:rPr kumimoji="1" lang="ja-JP" altLang="ja-JP" sz="1200" kern="1200" dirty="0" smtClean="0">
                <a:solidFill>
                  <a:schemeClr val="tx1"/>
                </a:solidFill>
                <a:effectLst/>
                <a:latin typeface="+mn-lt"/>
                <a:ea typeface="+mn-ea"/>
                <a:cs typeface="+mn-cs"/>
              </a:rPr>
              <a:t>による姿勢認識をもとに、</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分間のロコトレを対話形式で支援でき</a:t>
            </a:r>
            <a:r>
              <a:rPr kumimoji="1" lang="ja-JP" altLang="en-US" sz="1200" kern="1200" dirty="0" smtClean="0">
                <a:solidFill>
                  <a:schemeClr val="tx1"/>
                </a:solidFill>
                <a:effectLst/>
                <a:latin typeface="+mn-lt"/>
                <a:ea typeface="+mn-ea"/>
                <a:cs typeface="+mn-cs"/>
              </a:rPr>
              <a:t>ます。外観は、親近感を持たせるようにパンダのぬいぐるみを使用しています。</a:t>
            </a:r>
            <a:r>
              <a:rPr kumimoji="1" lang="ja-JP" altLang="ja-JP" sz="1200" kern="1200" dirty="0" smtClean="0">
                <a:solidFill>
                  <a:schemeClr val="tx1"/>
                </a:solidFill>
                <a:effectLst/>
                <a:latin typeface="+mn-lt"/>
                <a:ea typeface="+mn-ea"/>
                <a:cs typeface="+mn-cs"/>
              </a:rPr>
              <a:t>支援内容は、被験者の姿勢</a:t>
            </a:r>
            <a:r>
              <a:rPr kumimoji="1" lang="ja-JP" altLang="en-US" sz="1200" kern="1200" dirty="0" smtClean="0">
                <a:solidFill>
                  <a:schemeClr val="tx1"/>
                </a:solidFill>
                <a:effectLst/>
                <a:latin typeface="+mn-lt"/>
                <a:ea typeface="+mn-ea"/>
                <a:cs typeface="+mn-cs"/>
              </a:rPr>
              <a:t>、特に挙げた足の位置</a:t>
            </a:r>
            <a:r>
              <a:rPr kumimoji="1" lang="ja-JP" altLang="ja-JP" sz="1200" kern="1200" dirty="0" smtClean="0">
                <a:solidFill>
                  <a:schemeClr val="tx1"/>
                </a:solidFill>
                <a:effectLst/>
                <a:latin typeface="+mn-lt"/>
                <a:ea typeface="+mn-ea"/>
                <a:cs typeface="+mn-cs"/>
              </a:rPr>
              <a:t>に対するフィードバック、体操の</a:t>
            </a:r>
            <a:r>
              <a:rPr kumimoji="1" lang="ja-JP" altLang="en-US" sz="1200" kern="1200" dirty="0" smtClean="0">
                <a:solidFill>
                  <a:schemeClr val="tx1"/>
                </a:solidFill>
                <a:effectLst/>
                <a:latin typeface="+mn-lt"/>
                <a:ea typeface="+mn-ea"/>
                <a:cs typeface="+mn-cs"/>
              </a:rPr>
              <a:t>開始や終了など、</a:t>
            </a:r>
            <a:r>
              <a:rPr kumimoji="1" lang="ja-JP" altLang="ja-JP" sz="1200" kern="1200" dirty="0" smtClean="0">
                <a:solidFill>
                  <a:schemeClr val="tx1"/>
                </a:solidFill>
                <a:effectLst/>
                <a:latin typeface="+mn-lt"/>
                <a:ea typeface="+mn-ea"/>
                <a:cs typeface="+mn-cs"/>
              </a:rPr>
              <a:t>時間についての支援、高齢者でも楽しく運動できるパートナー機能</a:t>
            </a:r>
            <a:r>
              <a:rPr kumimoji="1" lang="ja-JP" altLang="en-US" sz="1200" kern="1200" dirty="0" smtClean="0">
                <a:solidFill>
                  <a:schemeClr val="tx1"/>
                </a:solidFill>
                <a:effectLst/>
                <a:latin typeface="+mn-lt"/>
                <a:ea typeface="+mn-ea"/>
                <a:cs typeface="+mn-cs"/>
              </a:rPr>
              <a:t>が挙げられます。</a:t>
            </a:r>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7</a:t>
            </a:fld>
            <a:endParaRPr kumimoji="1" lang="ja-JP" altLang="en-US"/>
          </a:p>
        </p:txBody>
      </p:sp>
    </p:spTree>
    <p:extLst>
      <p:ext uri="{BB962C8B-B14F-4D97-AF65-F5344CB8AC3E}">
        <p14:creationId xmlns:p14="http://schemas.microsoft.com/office/powerpoint/2010/main" val="483289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ロボットの評価と健康体操を行った、ロコトレ教室について説明します。</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高知県宿毛市老人クラブ所属の高齢者ボランティア</a:t>
            </a:r>
            <a:r>
              <a:rPr kumimoji="1" lang="en-US" altLang="ja-JP" sz="1200" kern="1200" dirty="0" smtClean="0">
                <a:solidFill>
                  <a:schemeClr val="tx1"/>
                </a:solidFill>
                <a:effectLst/>
                <a:latin typeface="+mn-lt"/>
                <a:ea typeface="+mn-ea"/>
                <a:cs typeface="+mn-cs"/>
              </a:rPr>
              <a:t>80</a:t>
            </a:r>
            <a:r>
              <a:rPr kumimoji="1" lang="ja-JP" altLang="ja-JP" sz="1200" kern="1200" dirty="0" smtClean="0">
                <a:solidFill>
                  <a:schemeClr val="tx1"/>
                </a:solidFill>
                <a:effectLst/>
                <a:latin typeface="+mn-lt"/>
                <a:ea typeface="+mn-ea"/>
                <a:cs typeface="+mn-cs"/>
              </a:rPr>
              <a:t>名（</a:t>
            </a:r>
            <a:r>
              <a:rPr kumimoji="1" lang="en-US" altLang="ja-JP" sz="1200" kern="1200" dirty="0" smtClean="0">
                <a:solidFill>
                  <a:schemeClr val="tx1"/>
                </a:solidFill>
                <a:effectLst/>
                <a:latin typeface="+mn-lt"/>
                <a:ea typeface="+mn-ea"/>
                <a:cs typeface="+mn-cs"/>
              </a:rPr>
              <a:t>62</a:t>
            </a:r>
            <a:r>
              <a:rPr kumimoji="1" lang="ja-JP" altLang="ja-JP" sz="1200" kern="1200" dirty="0" smtClean="0">
                <a:solidFill>
                  <a:schemeClr val="tx1"/>
                </a:solidFill>
                <a:effectLst/>
                <a:latin typeface="+mn-lt"/>
                <a:ea typeface="+mn-ea"/>
                <a:cs typeface="+mn-cs"/>
              </a:rPr>
              <a:t>歳～</a:t>
            </a:r>
            <a:r>
              <a:rPr kumimoji="1" lang="en-US" altLang="ja-JP" sz="1200" kern="1200" dirty="0" smtClean="0">
                <a:solidFill>
                  <a:schemeClr val="tx1"/>
                </a:solidFill>
                <a:effectLst/>
                <a:latin typeface="+mn-lt"/>
                <a:ea typeface="+mn-ea"/>
                <a:cs typeface="+mn-cs"/>
              </a:rPr>
              <a:t>85</a:t>
            </a:r>
            <a:r>
              <a:rPr kumimoji="1" lang="ja-JP" altLang="ja-JP" sz="1200" kern="1200" dirty="0" smtClean="0">
                <a:solidFill>
                  <a:schemeClr val="tx1"/>
                </a:solidFill>
                <a:effectLst/>
                <a:latin typeface="+mn-lt"/>
                <a:ea typeface="+mn-ea"/>
                <a:cs typeface="+mn-cs"/>
              </a:rPr>
              <a:t>歳、平均</a:t>
            </a:r>
            <a:r>
              <a:rPr kumimoji="1" lang="en-US" altLang="ja-JP" sz="1200" kern="1200" dirty="0" smtClean="0">
                <a:solidFill>
                  <a:schemeClr val="tx1"/>
                </a:solidFill>
                <a:effectLst/>
                <a:latin typeface="+mn-lt"/>
                <a:ea typeface="+mn-ea"/>
                <a:cs typeface="+mn-cs"/>
              </a:rPr>
              <a:t>75</a:t>
            </a:r>
            <a:r>
              <a:rPr kumimoji="1" lang="ja-JP" altLang="ja-JP" sz="1200" kern="1200" dirty="0" smtClean="0">
                <a:solidFill>
                  <a:schemeClr val="tx1"/>
                </a:solidFill>
                <a:effectLst/>
                <a:latin typeface="+mn-lt"/>
                <a:ea typeface="+mn-ea"/>
                <a:cs typeface="+mn-cs"/>
              </a:rPr>
              <a:t>歳）の協力を得</a:t>
            </a:r>
            <a:r>
              <a:rPr kumimoji="1" lang="ja-JP" altLang="en-US" sz="1200" kern="1200" dirty="0" smtClean="0">
                <a:solidFill>
                  <a:schemeClr val="tx1"/>
                </a:solidFill>
                <a:effectLst/>
                <a:latin typeface="+mn-lt"/>
                <a:ea typeface="+mn-ea"/>
                <a:cs typeface="+mn-cs"/>
              </a:rPr>
              <a:t>まし</a:t>
            </a:r>
            <a:r>
              <a:rPr kumimoji="1" lang="ja-JP" altLang="ja-JP" sz="1200" kern="1200" dirty="0" smtClean="0">
                <a:solidFill>
                  <a:schemeClr val="tx1"/>
                </a:solidFill>
                <a:effectLst/>
                <a:latin typeface="+mn-lt"/>
                <a:ea typeface="+mn-ea"/>
                <a:cs typeface="+mn-cs"/>
              </a:rPr>
              <a:t>た。</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同市にある高知県立幡多</a:t>
            </a:r>
            <a:r>
              <a:rPr kumimoji="1" lang="ja-JP" altLang="ja-JP" sz="1200" kern="1200" dirty="0" err="1" smtClean="0">
                <a:solidFill>
                  <a:schemeClr val="tx1"/>
                </a:solidFill>
                <a:effectLst/>
                <a:latin typeface="+mn-lt"/>
                <a:ea typeface="+mn-ea"/>
                <a:cs typeface="+mn-cs"/>
              </a:rPr>
              <a:t>けん</a:t>
            </a:r>
            <a:r>
              <a:rPr kumimoji="1" lang="ja-JP" altLang="ja-JP" sz="1200" kern="1200" dirty="0" smtClean="0">
                <a:solidFill>
                  <a:schemeClr val="tx1"/>
                </a:solidFill>
                <a:effectLst/>
                <a:latin typeface="+mn-lt"/>
                <a:ea typeface="+mn-ea"/>
                <a:cs typeface="+mn-cs"/>
              </a:rPr>
              <a:t>みん病院外来室において、平成</a:t>
            </a:r>
            <a:r>
              <a:rPr kumimoji="1" lang="en-US" altLang="ja-JP" sz="1200" kern="1200" dirty="0" smtClean="0">
                <a:solidFill>
                  <a:schemeClr val="tx1"/>
                </a:solidFill>
                <a:effectLst/>
                <a:latin typeface="+mn-lt"/>
                <a:ea typeface="+mn-ea"/>
                <a:cs typeface="+mn-cs"/>
              </a:rPr>
              <a:t>25</a:t>
            </a:r>
            <a:r>
              <a:rPr kumimoji="1" lang="ja-JP" altLang="ja-JP" sz="1200" kern="1200" dirty="0" smtClean="0">
                <a:solidFill>
                  <a:schemeClr val="tx1"/>
                </a:solidFill>
                <a:effectLst/>
                <a:latin typeface="+mn-lt"/>
                <a:ea typeface="+mn-ea"/>
                <a:cs typeface="+mn-cs"/>
              </a:rPr>
              <a:t>年</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月～</a:t>
            </a:r>
            <a:r>
              <a:rPr kumimoji="1" lang="en-US" altLang="ja-JP" sz="1200" kern="1200" dirty="0" smtClean="0">
                <a:solidFill>
                  <a:schemeClr val="tx1"/>
                </a:solidFill>
                <a:effectLst/>
                <a:latin typeface="+mn-lt"/>
                <a:ea typeface="+mn-ea"/>
                <a:cs typeface="+mn-cs"/>
              </a:rPr>
              <a:t>9</a:t>
            </a:r>
            <a:r>
              <a:rPr kumimoji="1" lang="ja-JP" altLang="ja-JP" sz="1200" kern="1200" dirty="0" smtClean="0">
                <a:solidFill>
                  <a:schemeClr val="tx1"/>
                </a:solidFill>
                <a:effectLst/>
                <a:latin typeface="+mn-lt"/>
                <a:ea typeface="+mn-ea"/>
                <a:cs typeface="+mn-cs"/>
              </a:rPr>
              <a:t>月</a:t>
            </a:r>
            <a:r>
              <a:rPr kumimoji="1" lang="ja-JP" altLang="en-US" sz="1200" kern="1200" dirty="0" smtClean="0">
                <a:solidFill>
                  <a:schemeClr val="tx1"/>
                </a:solidFill>
                <a:effectLst/>
                <a:latin typeface="+mn-lt"/>
                <a:ea typeface="+mn-ea"/>
                <a:cs typeface="+mn-cs"/>
              </a:rPr>
              <a:t>の間に、合計</a:t>
            </a:r>
            <a:r>
              <a:rPr kumimoji="1" lang="en-US" altLang="ja-JP" sz="1200" kern="1200" dirty="0" smtClean="0">
                <a:solidFill>
                  <a:schemeClr val="tx1"/>
                </a:solidFill>
                <a:effectLst/>
                <a:latin typeface="+mn-lt"/>
                <a:ea typeface="+mn-ea"/>
                <a:cs typeface="+mn-cs"/>
              </a:rPr>
              <a:t>15</a:t>
            </a:r>
            <a:r>
              <a:rPr kumimoji="1" lang="ja-JP" altLang="ja-JP" sz="1200" kern="1200" dirty="0" smtClean="0">
                <a:solidFill>
                  <a:schemeClr val="tx1"/>
                </a:solidFill>
                <a:effectLst/>
                <a:latin typeface="+mn-lt"/>
                <a:ea typeface="+mn-ea"/>
                <a:cs typeface="+mn-cs"/>
              </a:rPr>
              <a:t>回の健康教室を開催し、ロボットによるロコトレ支援について評価した。</a:t>
            </a:r>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8</a:t>
            </a:fld>
            <a:endParaRPr kumimoji="1" lang="ja-JP" altLang="en-US"/>
          </a:p>
        </p:txBody>
      </p:sp>
    </p:spTree>
    <p:extLst>
      <p:ext uri="{BB962C8B-B14F-4D97-AF65-F5344CB8AC3E}">
        <p14:creationId xmlns:p14="http://schemas.microsoft.com/office/powerpoint/2010/main" val="306249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E1C38A4-1929-4C75-90EA-8B804FA4A258}" type="slidenum">
              <a:rPr kumimoji="1" lang="ja-JP" altLang="en-US" smtClean="0"/>
              <a:t>9</a:t>
            </a:fld>
            <a:endParaRPr kumimoji="1" lang="ja-JP" altLang="en-US"/>
          </a:p>
        </p:txBody>
      </p:sp>
    </p:spTree>
    <p:extLst>
      <p:ext uri="{BB962C8B-B14F-4D97-AF65-F5344CB8AC3E}">
        <p14:creationId xmlns:p14="http://schemas.microsoft.com/office/powerpoint/2010/main" val="403491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5065FA0-6E98-43C1-9B02-CEB8DB820420}" type="datetimeFigureOut">
              <a:rPr kumimoji="1" lang="ja-JP" altLang="en-US" smtClean="0"/>
              <a:t>2014/1/30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BDFBB9-0FE6-433F-88C7-B952EA6E28E2}" type="slidenum">
              <a:rPr kumimoji="1" lang="ja-JP" altLang="en-US" smtClean="0"/>
              <a:t>‹#›</a:t>
            </a:fld>
            <a:endParaRPr kumimoji="1" lang="ja-JP"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B5065FA0-6E98-43C1-9B02-CEB8DB820420}" type="datetimeFigureOut">
              <a:rPr kumimoji="1" lang="ja-JP" altLang="en-US" smtClean="0"/>
              <a:t>2014/1/30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BDFBB9-0FE6-433F-88C7-B952EA6E28E2}"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5065FA0-6E98-43C1-9B02-CEB8DB820420}" type="datetimeFigureOut">
              <a:rPr kumimoji="1" lang="ja-JP" altLang="en-US" smtClean="0"/>
              <a:t>2014/1/30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BDFBB9-0FE6-433F-88C7-B952EA6E28E2}"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B5065FA0-6E98-43C1-9B02-CEB8DB820420}" type="datetimeFigureOut">
              <a:rPr kumimoji="1" lang="ja-JP" altLang="en-US" smtClean="0"/>
              <a:t>2014/1/30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BDFBB9-0FE6-433F-88C7-B952EA6E28E2}"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5065FA0-6E98-43C1-9B02-CEB8DB820420}" type="datetimeFigureOut">
              <a:rPr kumimoji="1" lang="ja-JP" altLang="en-US" smtClean="0"/>
              <a:t>2014/1/30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BDFBB9-0FE6-433F-88C7-B952EA6E28E2}" type="slidenum">
              <a:rPr kumimoji="1" lang="ja-JP" altLang="en-US" smtClean="0"/>
              <a:t>‹#›</a:t>
            </a:fld>
            <a:endParaRPr kumimoji="1" lang="ja-JP"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065FA0-6E98-43C1-9B02-CEB8DB820420}" type="datetimeFigureOut">
              <a:rPr kumimoji="1" lang="ja-JP" altLang="en-US" smtClean="0"/>
              <a:t>2014/1/30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BDFBB9-0FE6-433F-88C7-B952EA6E28E2}"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065FA0-6E98-43C1-9B02-CEB8DB820420}" type="datetimeFigureOut">
              <a:rPr kumimoji="1" lang="ja-JP" altLang="en-US" smtClean="0"/>
              <a:t>2014/1/30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5BDFBB9-0FE6-433F-88C7-B952EA6E28E2}" type="slidenum">
              <a:rPr kumimoji="1" lang="ja-JP" altLang="en-US" smtClean="0"/>
              <a:t>‹#›</a:t>
            </a:fld>
            <a:endParaRPr kumimoji="1" lang="ja-JP"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B5065FA0-6E98-43C1-9B02-CEB8DB820420}" type="datetimeFigureOut">
              <a:rPr kumimoji="1" lang="ja-JP" altLang="en-US" smtClean="0"/>
              <a:t>2014/1/30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5BDFBB9-0FE6-433F-88C7-B952EA6E28E2}"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065FA0-6E98-43C1-9B02-CEB8DB820420}" type="datetimeFigureOut">
              <a:rPr kumimoji="1" lang="ja-JP" altLang="en-US" smtClean="0"/>
              <a:t>2014/1/30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5BDFBB9-0FE6-433F-88C7-B952EA6E28E2}"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065FA0-6E98-43C1-9B02-CEB8DB820420}" type="datetimeFigureOut">
              <a:rPr kumimoji="1" lang="ja-JP" altLang="en-US" smtClean="0"/>
              <a:t>2014/1/30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BDFBB9-0FE6-433F-88C7-B952EA6E28E2}" type="slidenum">
              <a:rPr kumimoji="1" lang="ja-JP" altLang="en-US" smtClean="0"/>
              <a:t>‹#›</a:t>
            </a:fld>
            <a:endParaRPr kumimoji="1" lang="ja-JP"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065FA0-6E98-43C1-9B02-CEB8DB820420}" type="datetimeFigureOut">
              <a:rPr kumimoji="1" lang="ja-JP" altLang="en-US" smtClean="0"/>
              <a:t>2014/1/30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BDFBB9-0FE6-433F-88C7-B952EA6E28E2}"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B5065FA0-6E98-43C1-9B02-CEB8DB820420}" type="datetimeFigureOut">
              <a:rPr kumimoji="1" lang="ja-JP" altLang="en-US" smtClean="0"/>
              <a:t>2014/1/30</a:t>
            </a:fld>
            <a:endParaRPr kumimoji="1" lang="ja-JP"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B5BDFBB9-0FE6-433F-88C7-B952EA6E28E2}"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kumimoji="1"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www.eisai.jp/diseases-and-symptoms/bone-care/rocomo/"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836712"/>
            <a:ext cx="8134672" cy="1927225"/>
          </a:xfrm>
        </p:spPr>
        <p:txBody>
          <a:bodyPr/>
          <a:lstStyle/>
          <a:p>
            <a:r>
              <a:rPr kumimoji="1" lang="ja-JP" altLang="en-US" sz="4400" dirty="0" smtClean="0"/>
              <a:t>ロコモティブシンドロームにおける</a:t>
            </a:r>
            <a:r>
              <a:rPr lang="en-US" altLang="ja-JP" sz="4400" dirty="0"/>
              <a:t/>
            </a:r>
            <a:br>
              <a:rPr lang="en-US" altLang="ja-JP" sz="4400" dirty="0"/>
            </a:br>
            <a:r>
              <a:rPr kumimoji="1" lang="ja-JP" altLang="en-US" sz="4400" dirty="0" smtClean="0"/>
              <a:t>　健康体操支援ロボットの開発</a:t>
            </a:r>
            <a:endParaRPr kumimoji="1" lang="ja-JP" altLang="en-US" sz="4400" dirty="0"/>
          </a:p>
        </p:txBody>
      </p:sp>
      <p:sp>
        <p:nvSpPr>
          <p:cNvPr id="3" name="サブタイトル 2"/>
          <p:cNvSpPr>
            <a:spLocks noGrp="1"/>
          </p:cNvSpPr>
          <p:nvPr>
            <p:ph type="subTitle" idx="1"/>
          </p:nvPr>
        </p:nvSpPr>
        <p:spPr>
          <a:xfrm>
            <a:off x="467544" y="3861048"/>
            <a:ext cx="7552928" cy="1752600"/>
          </a:xfrm>
        </p:spPr>
        <p:txBody>
          <a:bodyPr>
            <a:noAutofit/>
          </a:bodyPr>
          <a:lstStyle/>
          <a:p>
            <a:r>
              <a:rPr kumimoji="1" lang="ja-JP" altLang="en-US" sz="3200" dirty="0" smtClean="0"/>
              <a:t>　　　　　　　人間科学部　　情報科学科</a:t>
            </a:r>
            <a:endParaRPr kumimoji="1" lang="en-US" altLang="ja-JP" sz="3200" dirty="0" smtClean="0"/>
          </a:p>
          <a:p>
            <a:r>
              <a:rPr lang="ja-JP" altLang="en-US" sz="3200" dirty="0"/>
              <a:t>　</a:t>
            </a:r>
            <a:r>
              <a:rPr lang="ja-JP" altLang="en-US" sz="3200" dirty="0" smtClean="0"/>
              <a:t>　　　　　</a:t>
            </a:r>
            <a:r>
              <a:rPr kumimoji="1" lang="ja-JP" altLang="en-US" sz="3200" dirty="0" smtClean="0"/>
              <a:t>２</a:t>
            </a:r>
            <a:r>
              <a:rPr kumimoji="1" lang="en-US" altLang="ja-JP" sz="3200" dirty="0" smtClean="0"/>
              <a:t>J</a:t>
            </a:r>
            <a:r>
              <a:rPr kumimoji="1" lang="ja-JP" altLang="en-US" sz="3200" dirty="0" smtClean="0"/>
              <a:t>１０</a:t>
            </a:r>
            <a:r>
              <a:rPr kumimoji="1" lang="en-US" altLang="ja-JP" sz="3200" dirty="0" smtClean="0"/>
              <a:t>F</a:t>
            </a:r>
            <a:r>
              <a:rPr kumimoji="1" lang="ja-JP" altLang="en-US" sz="3200" dirty="0" smtClean="0"/>
              <a:t>５０８</a:t>
            </a:r>
            <a:r>
              <a:rPr lang="ja-JP" altLang="en-US" sz="3200" dirty="0"/>
              <a:t>　</a:t>
            </a:r>
            <a:r>
              <a:rPr lang="ja-JP" altLang="en-US" sz="3200" dirty="0" smtClean="0"/>
              <a:t>　</a:t>
            </a:r>
            <a:r>
              <a:rPr kumimoji="1" lang="ja-JP" altLang="en-US" sz="3200" dirty="0" smtClean="0"/>
              <a:t>　　北岡謙一</a:t>
            </a:r>
            <a:endParaRPr kumimoji="1" lang="en-US" altLang="ja-JP" sz="3200" dirty="0" smtClean="0"/>
          </a:p>
          <a:p>
            <a:r>
              <a:rPr lang="ja-JP" altLang="en-US" sz="3200" dirty="0" smtClean="0"/>
              <a:t>　　　　　　　指導教員　　　　　可部明克</a:t>
            </a:r>
            <a:endParaRPr lang="en-US" altLang="ja-JP" sz="3200" dirty="0" smtClean="0"/>
          </a:p>
          <a:p>
            <a:r>
              <a:rPr lang="ja-JP" altLang="en-US" sz="3200" dirty="0"/>
              <a:t>　</a:t>
            </a:r>
            <a:r>
              <a:rPr lang="ja-JP" altLang="en-US" sz="3200" dirty="0" smtClean="0"/>
              <a:t>　　　　　　教育コーチ　　　　沼田絵梨子</a:t>
            </a:r>
            <a:endParaRPr lang="en-US" altLang="ja-JP" sz="3200" dirty="0"/>
          </a:p>
          <a:p>
            <a:endParaRPr kumimoji="1" lang="en-US" altLang="ja-JP" sz="3200" dirty="0" smtClean="0"/>
          </a:p>
          <a:p>
            <a:endParaRPr kumimoji="1" lang="ja-JP" altLang="en-US" sz="3200" dirty="0"/>
          </a:p>
        </p:txBody>
      </p:sp>
    </p:spTree>
    <p:extLst>
      <p:ext uri="{BB962C8B-B14F-4D97-AF65-F5344CB8AC3E}">
        <p14:creationId xmlns:p14="http://schemas.microsoft.com/office/powerpoint/2010/main" val="6132748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512" y="533400"/>
            <a:ext cx="8229600" cy="990600"/>
          </a:xfrm>
        </p:spPr>
        <p:txBody>
          <a:bodyPr>
            <a:normAutofit/>
          </a:bodyPr>
          <a:lstStyle/>
          <a:p>
            <a:r>
              <a:rPr kumimoji="1" lang="ja-JP" altLang="en-US" b="1" dirty="0" smtClean="0"/>
              <a:t>　　　　　ロコモ評価＠ロコトレ教室１</a:t>
            </a:r>
            <a:endParaRPr kumimoji="1" lang="ja-JP" altLang="en-US" b="1" dirty="0"/>
          </a:p>
        </p:txBody>
      </p:sp>
      <p:sp>
        <p:nvSpPr>
          <p:cNvPr id="3" name="コンテンツ プレースホルダー 2"/>
          <p:cNvSpPr>
            <a:spLocks noGrp="1"/>
          </p:cNvSpPr>
          <p:nvPr>
            <p:ph idx="1"/>
          </p:nvPr>
        </p:nvSpPr>
        <p:spPr>
          <a:xfrm>
            <a:off x="426368" y="1556421"/>
            <a:ext cx="5482952" cy="4876800"/>
          </a:xfrm>
        </p:spPr>
        <p:txBody>
          <a:bodyPr/>
          <a:lstStyle/>
          <a:p>
            <a:endParaRPr lang="en-US" altLang="ja-JP" dirty="0"/>
          </a:p>
          <a:p>
            <a:endParaRPr kumimoji="1" lang="ja-JP" altLang="en-US" dirty="0"/>
          </a:p>
        </p:txBody>
      </p:sp>
      <p:graphicFrame>
        <p:nvGraphicFramePr>
          <p:cNvPr id="4" name="グラフ 3"/>
          <p:cNvGraphicFramePr/>
          <p:nvPr>
            <p:extLst>
              <p:ext uri="{D42A27DB-BD31-4B8C-83A1-F6EECF244321}">
                <p14:modId xmlns:p14="http://schemas.microsoft.com/office/powerpoint/2010/main" val="1009406833"/>
              </p:ext>
            </p:extLst>
          </p:nvPr>
        </p:nvGraphicFramePr>
        <p:xfrm>
          <a:off x="539552" y="1842408"/>
          <a:ext cx="4632176" cy="3976216"/>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2555776" y="2996952"/>
            <a:ext cx="1224136" cy="523220"/>
          </a:xfrm>
          <a:prstGeom prst="rect">
            <a:avLst/>
          </a:prstGeom>
          <a:noFill/>
        </p:spPr>
        <p:txBody>
          <a:bodyPr wrap="square" rtlCol="0">
            <a:spAutoFit/>
          </a:bodyPr>
          <a:lstStyle/>
          <a:p>
            <a:r>
              <a:rPr kumimoji="1" lang="en-US" altLang="ja-JP" sz="2800" dirty="0" smtClean="0"/>
              <a:t>21</a:t>
            </a:r>
            <a:r>
              <a:rPr kumimoji="1" lang="ja-JP" altLang="en-US" sz="2800" dirty="0" smtClean="0"/>
              <a:t>％</a:t>
            </a:r>
            <a:endParaRPr kumimoji="1" lang="ja-JP" altLang="en-US" sz="2800" dirty="0"/>
          </a:p>
        </p:txBody>
      </p:sp>
      <p:sp>
        <p:nvSpPr>
          <p:cNvPr id="8" name="環状矢印 7"/>
          <p:cNvSpPr/>
          <p:nvPr/>
        </p:nvSpPr>
        <p:spPr>
          <a:xfrm>
            <a:off x="3604421" y="1700808"/>
            <a:ext cx="2448272" cy="208823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p:cNvSpPr txBox="1"/>
          <p:nvPr/>
        </p:nvSpPr>
        <p:spPr>
          <a:xfrm>
            <a:off x="5292080" y="2780928"/>
            <a:ext cx="3600400" cy="3293209"/>
          </a:xfrm>
          <a:prstGeom prst="rect">
            <a:avLst/>
          </a:prstGeom>
          <a:noFill/>
        </p:spPr>
        <p:txBody>
          <a:bodyPr wrap="square" rtlCol="0">
            <a:spAutoFit/>
          </a:bodyPr>
          <a:lstStyle/>
          <a:p>
            <a:r>
              <a:rPr kumimoji="1" lang="ja-JP" altLang="en-US" sz="3200" dirty="0" smtClean="0"/>
              <a:t>３９名中８名　</a:t>
            </a:r>
            <a:endParaRPr kumimoji="1" lang="en-US" altLang="ja-JP" sz="3200" dirty="0" smtClean="0"/>
          </a:p>
          <a:p>
            <a:r>
              <a:rPr lang="ja-JP" altLang="en-US" sz="3200" dirty="0"/>
              <a:t>　</a:t>
            </a:r>
            <a:r>
              <a:rPr lang="ja-JP" altLang="en-US" sz="3200" dirty="0" smtClean="0"/>
              <a:t>　　　　</a:t>
            </a:r>
            <a:r>
              <a:rPr kumimoji="1" lang="ja-JP" altLang="en-US" sz="3200" dirty="0" smtClean="0"/>
              <a:t>ロコモ状態</a:t>
            </a:r>
            <a:endParaRPr kumimoji="1" lang="en-US" altLang="ja-JP" sz="3200" dirty="0" smtClean="0"/>
          </a:p>
          <a:p>
            <a:endParaRPr kumimoji="1" lang="en-US" altLang="ja-JP" sz="2400" dirty="0" smtClean="0"/>
          </a:p>
          <a:p>
            <a:r>
              <a:rPr lang="ja-JP" altLang="en-US" sz="2400" dirty="0" smtClean="0"/>
              <a:t>６０歳代　１名</a:t>
            </a:r>
            <a:endParaRPr lang="en-US" altLang="ja-JP" sz="2400" dirty="0" smtClean="0"/>
          </a:p>
          <a:p>
            <a:r>
              <a:rPr kumimoji="1" lang="ja-JP" altLang="en-US" sz="2400" dirty="0" smtClean="0"/>
              <a:t>７０歳代　５名</a:t>
            </a:r>
            <a:endParaRPr kumimoji="1" lang="en-US" altLang="ja-JP" sz="2400" dirty="0" smtClean="0"/>
          </a:p>
          <a:p>
            <a:r>
              <a:rPr kumimoji="1" lang="ja-JP" altLang="en-US" sz="2400" dirty="0" smtClean="0"/>
              <a:t>８０歳代　２名</a:t>
            </a:r>
            <a:endParaRPr kumimoji="1" lang="en-US" altLang="ja-JP" sz="2400" dirty="0" smtClean="0"/>
          </a:p>
          <a:p>
            <a:endParaRPr lang="en-US" altLang="ja-JP" sz="2400" dirty="0"/>
          </a:p>
          <a:p>
            <a:r>
              <a:rPr kumimoji="1" lang="ja-JP" altLang="en-US" sz="2400" b="1" dirty="0" smtClean="0"/>
              <a:t>全例　腰痛や下肢痛あり</a:t>
            </a:r>
            <a:endParaRPr kumimoji="1" lang="ja-JP" altLang="en-US" sz="2400" b="1" dirty="0"/>
          </a:p>
        </p:txBody>
      </p:sp>
      <p:sp>
        <p:nvSpPr>
          <p:cNvPr id="6" name="テキスト ボックス 5"/>
          <p:cNvSpPr txBox="1"/>
          <p:nvPr/>
        </p:nvSpPr>
        <p:spPr>
          <a:xfrm>
            <a:off x="971600" y="6146140"/>
            <a:ext cx="7704856" cy="523220"/>
          </a:xfrm>
          <a:prstGeom prst="rect">
            <a:avLst/>
          </a:prstGeom>
          <a:noFill/>
        </p:spPr>
        <p:txBody>
          <a:bodyPr wrap="square" rtlCol="0">
            <a:spAutoFit/>
          </a:bodyPr>
          <a:lstStyle/>
          <a:p>
            <a:r>
              <a:rPr kumimoji="1" lang="ja-JP" altLang="en-US" sz="2800" dirty="0" smtClean="0">
                <a:solidFill>
                  <a:srgbClr val="FF0000"/>
                </a:solidFill>
              </a:rPr>
              <a:t>ロコトレを勧める際に、痛みに対する配慮が必要</a:t>
            </a:r>
            <a:endParaRPr kumimoji="1" lang="ja-JP" altLang="en-US" sz="2800" dirty="0">
              <a:solidFill>
                <a:srgbClr val="FF0000"/>
              </a:solidFill>
            </a:endParaRPr>
          </a:p>
        </p:txBody>
      </p:sp>
    </p:spTree>
    <p:extLst>
      <p:ext uri="{BB962C8B-B14F-4D97-AF65-F5344CB8AC3E}">
        <p14:creationId xmlns:p14="http://schemas.microsoft.com/office/powerpoint/2010/main" val="2611476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160"/>
            <a:ext cx="8553128" cy="990600"/>
          </a:xfrm>
        </p:spPr>
        <p:txBody>
          <a:bodyPr>
            <a:normAutofit/>
          </a:bodyPr>
          <a:lstStyle/>
          <a:p>
            <a:r>
              <a:rPr kumimoji="1" lang="ja-JP" altLang="en-US" b="1" dirty="0" smtClean="0"/>
              <a:t>　　　　ビデオ評価＠ロコトレ教室１</a:t>
            </a:r>
            <a:endParaRPr kumimoji="1" lang="ja-JP" altLang="en-US" b="1" dirty="0"/>
          </a:p>
        </p:txBody>
      </p:sp>
      <p:sp>
        <p:nvSpPr>
          <p:cNvPr id="3" name="コンテンツ プレースホルダー 2"/>
          <p:cNvSpPr>
            <a:spLocks noGrp="1"/>
          </p:cNvSpPr>
          <p:nvPr>
            <p:ph idx="1"/>
          </p:nvPr>
        </p:nvSpPr>
        <p:spPr>
          <a:xfrm>
            <a:off x="457200" y="1600200"/>
            <a:ext cx="4978896" cy="4876800"/>
          </a:xfrm>
        </p:spPr>
        <p:txBody>
          <a:bodyPr/>
          <a:lstStyle/>
          <a:p>
            <a:endParaRPr lang="en-US" altLang="ja-JP" dirty="0"/>
          </a:p>
          <a:p>
            <a:endParaRPr kumimoji="1" lang="ja-JP" altLang="en-US" dirty="0"/>
          </a:p>
        </p:txBody>
      </p:sp>
      <p:graphicFrame>
        <p:nvGraphicFramePr>
          <p:cNvPr id="4" name="グラフ 3"/>
          <p:cNvGraphicFramePr/>
          <p:nvPr>
            <p:extLst>
              <p:ext uri="{D42A27DB-BD31-4B8C-83A1-F6EECF244321}">
                <p14:modId xmlns:p14="http://schemas.microsoft.com/office/powerpoint/2010/main" val="15259805"/>
              </p:ext>
            </p:extLst>
          </p:nvPr>
        </p:nvGraphicFramePr>
        <p:xfrm>
          <a:off x="-35542" y="1743260"/>
          <a:ext cx="4812704" cy="4105575"/>
        </p:xfrm>
        <a:graphic>
          <a:graphicData uri="http://schemas.openxmlformats.org/drawingml/2006/chart">
            <c:chart xmlns:c="http://schemas.openxmlformats.org/drawingml/2006/chart" xmlns:r="http://schemas.openxmlformats.org/officeDocument/2006/relationships" r:id="rId3"/>
          </a:graphicData>
        </a:graphic>
      </p:graphicFrame>
      <p:sp>
        <p:nvSpPr>
          <p:cNvPr id="7" name="円形吹き出し 6"/>
          <p:cNvSpPr/>
          <p:nvPr/>
        </p:nvSpPr>
        <p:spPr>
          <a:xfrm>
            <a:off x="4283968" y="1576148"/>
            <a:ext cx="2088552" cy="129614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形吹き出し 7"/>
          <p:cNvSpPr/>
          <p:nvPr/>
        </p:nvSpPr>
        <p:spPr>
          <a:xfrm>
            <a:off x="6444208" y="1345316"/>
            <a:ext cx="2574700" cy="129614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t>ありがとうね。</a:t>
            </a:r>
            <a:endParaRPr kumimoji="1" lang="ja-JP" altLang="en-US" sz="2400" dirty="0"/>
          </a:p>
        </p:txBody>
      </p:sp>
      <p:sp>
        <p:nvSpPr>
          <p:cNvPr id="9" name="円形吹き出し 8"/>
          <p:cNvSpPr/>
          <p:nvPr/>
        </p:nvSpPr>
        <p:spPr>
          <a:xfrm>
            <a:off x="6660232" y="2852936"/>
            <a:ext cx="2376264" cy="129614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t>かわいい。</a:t>
            </a:r>
            <a:endParaRPr kumimoji="1" lang="ja-JP" altLang="en-US" sz="2400" dirty="0"/>
          </a:p>
        </p:txBody>
      </p:sp>
      <p:sp>
        <p:nvSpPr>
          <p:cNvPr id="10" name="テキスト ボックス 9"/>
          <p:cNvSpPr txBox="1"/>
          <p:nvPr/>
        </p:nvSpPr>
        <p:spPr>
          <a:xfrm>
            <a:off x="4856169" y="1993388"/>
            <a:ext cx="1728192" cy="461665"/>
          </a:xfrm>
          <a:prstGeom prst="rect">
            <a:avLst/>
          </a:prstGeom>
          <a:noFill/>
        </p:spPr>
        <p:txBody>
          <a:bodyPr wrap="square" rtlCol="0">
            <a:spAutoFit/>
          </a:bodyPr>
          <a:lstStyle/>
          <a:p>
            <a:r>
              <a:rPr kumimoji="1" lang="ja-JP" altLang="en-US" sz="2400" dirty="0" smtClean="0">
                <a:solidFill>
                  <a:schemeClr val="bg1"/>
                </a:solidFill>
              </a:rPr>
              <a:t>まあ！</a:t>
            </a:r>
            <a:endParaRPr kumimoji="1" lang="ja-JP" altLang="en-US" sz="2400" dirty="0">
              <a:solidFill>
                <a:schemeClr val="bg1"/>
              </a:solidFill>
            </a:endParaRPr>
          </a:p>
        </p:txBody>
      </p:sp>
      <p:sp>
        <p:nvSpPr>
          <p:cNvPr id="11" name="テキスト ボックス 10"/>
          <p:cNvSpPr txBox="1"/>
          <p:nvPr/>
        </p:nvSpPr>
        <p:spPr>
          <a:xfrm>
            <a:off x="2534663" y="6093296"/>
            <a:ext cx="5256584" cy="523220"/>
          </a:xfrm>
          <a:prstGeom prst="rect">
            <a:avLst/>
          </a:prstGeom>
          <a:noFill/>
        </p:spPr>
        <p:txBody>
          <a:bodyPr wrap="square" rtlCol="0">
            <a:spAutoFit/>
          </a:bodyPr>
          <a:lstStyle/>
          <a:p>
            <a:r>
              <a:rPr kumimoji="1" lang="ja-JP" altLang="en-US" sz="2800" dirty="0" smtClean="0">
                <a:solidFill>
                  <a:srgbClr val="FF0000"/>
                </a:solidFill>
              </a:rPr>
              <a:t>笑顔　：　３１名中３１名（１００％）</a:t>
            </a:r>
            <a:endParaRPr kumimoji="1" lang="ja-JP" altLang="en-US" sz="2800" dirty="0">
              <a:solidFill>
                <a:srgbClr val="FF0000"/>
              </a:solidFill>
            </a:endParaRPr>
          </a:p>
        </p:txBody>
      </p:sp>
      <p:sp>
        <p:nvSpPr>
          <p:cNvPr id="12" name="円形吹き出し 11"/>
          <p:cNvSpPr/>
          <p:nvPr/>
        </p:nvSpPr>
        <p:spPr>
          <a:xfrm>
            <a:off x="6804248" y="4552691"/>
            <a:ext cx="2304576" cy="129614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t>はーい。</a:t>
            </a:r>
            <a:endParaRPr kumimoji="1" lang="ja-JP" altLang="en-US" sz="2400" dirty="0"/>
          </a:p>
        </p:txBody>
      </p:sp>
      <p:sp>
        <p:nvSpPr>
          <p:cNvPr id="13" name="テキスト ボックス 12"/>
          <p:cNvSpPr txBox="1"/>
          <p:nvPr/>
        </p:nvSpPr>
        <p:spPr>
          <a:xfrm>
            <a:off x="3347864" y="4012386"/>
            <a:ext cx="936104" cy="523220"/>
          </a:xfrm>
          <a:prstGeom prst="rect">
            <a:avLst/>
          </a:prstGeom>
          <a:noFill/>
        </p:spPr>
        <p:txBody>
          <a:bodyPr wrap="square" rtlCol="0">
            <a:spAutoFit/>
          </a:bodyPr>
          <a:lstStyle/>
          <a:p>
            <a:r>
              <a:rPr kumimoji="1" lang="en-US" altLang="ja-JP" sz="2800" dirty="0" smtClean="0"/>
              <a:t>68</a:t>
            </a:r>
            <a:r>
              <a:rPr kumimoji="1" lang="ja-JP" altLang="en-US" sz="2800" dirty="0" smtClean="0"/>
              <a:t>％</a:t>
            </a:r>
            <a:endParaRPr kumimoji="1" lang="ja-JP" altLang="en-US" sz="2800" dirty="0"/>
          </a:p>
        </p:txBody>
      </p:sp>
      <p:pic>
        <p:nvPicPr>
          <p:cNvPr id="1026" name="Picture 2" descr="C:\Users\FMV\AppData\Local\Microsoft\Windows\Temporary Internet Files\Content.IE5\8NUCAEM6\MC90044619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040" y="3403373"/>
            <a:ext cx="1652321" cy="175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728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04" y="278160"/>
            <a:ext cx="8229600" cy="990600"/>
          </a:xfrm>
        </p:spPr>
        <p:txBody>
          <a:bodyPr>
            <a:normAutofit/>
          </a:bodyPr>
          <a:lstStyle/>
          <a:p>
            <a:r>
              <a:rPr kumimoji="1" lang="ja-JP" altLang="en-US" b="1" dirty="0" smtClean="0"/>
              <a:t>　　　　　　２か月間のロコトレ継続率</a:t>
            </a:r>
            <a:endParaRPr kumimoji="1" lang="ja-JP" altLang="en-US" b="1" dirty="0"/>
          </a:p>
        </p:txBody>
      </p:sp>
      <p:sp>
        <p:nvSpPr>
          <p:cNvPr id="3" name="コンテンツ プレースホルダー 2"/>
          <p:cNvSpPr>
            <a:spLocks noGrp="1"/>
          </p:cNvSpPr>
          <p:nvPr>
            <p:ph idx="1"/>
          </p:nvPr>
        </p:nvSpPr>
        <p:spPr/>
        <p:txBody>
          <a:bodyPr/>
          <a:lstStyle/>
          <a:p>
            <a:endParaRPr lang="en-US" altLang="ja-JP" dirty="0"/>
          </a:p>
          <a:p>
            <a:endParaRPr kumimoji="1" lang="ja-JP" altLang="en-US" b="1" dirty="0"/>
          </a:p>
        </p:txBody>
      </p:sp>
      <p:graphicFrame>
        <p:nvGraphicFramePr>
          <p:cNvPr id="5" name="グラフ 4"/>
          <p:cNvGraphicFramePr/>
          <p:nvPr>
            <p:extLst>
              <p:ext uri="{D42A27DB-BD31-4B8C-83A1-F6EECF244321}">
                <p14:modId xmlns:p14="http://schemas.microsoft.com/office/powerpoint/2010/main" val="360549086"/>
              </p:ext>
            </p:extLst>
          </p:nvPr>
        </p:nvGraphicFramePr>
        <p:xfrm>
          <a:off x="251520" y="1340768"/>
          <a:ext cx="6384032" cy="4248472"/>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5"/>
          <p:cNvSpPr txBox="1"/>
          <p:nvPr/>
        </p:nvSpPr>
        <p:spPr>
          <a:xfrm>
            <a:off x="2843808" y="2636912"/>
            <a:ext cx="1080120" cy="1077218"/>
          </a:xfrm>
          <a:prstGeom prst="rect">
            <a:avLst/>
          </a:prstGeom>
          <a:noFill/>
        </p:spPr>
        <p:txBody>
          <a:bodyPr wrap="square" rtlCol="0">
            <a:spAutoFit/>
          </a:bodyPr>
          <a:lstStyle/>
          <a:p>
            <a:r>
              <a:rPr kumimoji="1" lang="en-US" altLang="ja-JP" sz="3200" dirty="0" smtClean="0"/>
              <a:t>28%</a:t>
            </a:r>
          </a:p>
          <a:p>
            <a:endParaRPr kumimoji="1" lang="ja-JP" altLang="en-US" sz="3200" dirty="0"/>
          </a:p>
        </p:txBody>
      </p:sp>
      <p:sp>
        <p:nvSpPr>
          <p:cNvPr id="7" name="テキスト ボックス 6"/>
          <p:cNvSpPr txBox="1"/>
          <p:nvPr/>
        </p:nvSpPr>
        <p:spPr>
          <a:xfrm>
            <a:off x="4139952" y="4944070"/>
            <a:ext cx="4887515" cy="1077218"/>
          </a:xfrm>
          <a:prstGeom prst="rect">
            <a:avLst/>
          </a:prstGeom>
          <a:solidFill>
            <a:schemeClr val="tx2">
              <a:lumMod val="40000"/>
              <a:lumOff val="60000"/>
            </a:schemeClr>
          </a:solidFill>
        </p:spPr>
        <p:txBody>
          <a:bodyPr wrap="square" rtlCol="0">
            <a:spAutoFit/>
          </a:bodyPr>
          <a:lstStyle/>
          <a:p>
            <a:r>
              <a:rPr lang="en-US" altLang="ja-JP" sz="3200" dirty="0" smtClean="0"/>
              <a:t>21</a:t>
            </a:r>
            <a:r>
              <a:rPr lang="ja-JP" altLang="en-US" sz="3200" dirty="0" smtClean="0"/>
              <a:t>名中６名が　</a:t>
            </a:r>
            <a:endParaRPr lang="en-US" altLang="ja-JP" sz="3200" dirty="0" smtClean="0"/>
          </a:p>
          <a:p>
            <a:r>
              <a:rPr lang="ja-JP" altLang="en-US" sz="3200" dirty="0" smtClean="0"/>
              <a:t>「時間がない」　ことを理由　</a:t>
            </a:r>
            <a:endParaRPr kumimoji="1" lang="ja-JP" altLang="en-US" sz="3200" dirty="0"/>
          </a:p>
        </p:txBody>
      </p:sp>
      <p:sp>
        <p:nvSpPr>
          <p:cNvPr id="4" name="正方形/長方形 3"/>
          <p:cNvSpPr/>
          <p:nvPr/>
        </p:nvSpPr>
        <p:spPr>
          <a:xfrm>
            <a:off x="5076056" y="1628800"/>
            <a:ext cx="2938625" cy="707886"/>
          </a:xfrm>
          <a:prstGeom prst="rect">
            <a:avLst/>
          </a:prstGeom>
        </p:spPr>
        <p:txBody>
          <a:bodyPr wrap="none">
            <a:spAutoFit/>
          </a:bodyPr>
          <a:lstStyle/>
          <a:p>
            <a:r>
              <a:rPr lang="ja-JP" altLang="en-US" sz="4000" dirty="0"/>
              <a:t>継続率２８％</a:t>
            </a:r>
            <a:endParaRPr lang="en-US" altLang="ja-JP" sz="4000" dirty="0"/>
          </a:p>
        </p:txBody>
      </p:sp>
    </p:spTree>
    <p:extLst>
      <p:ext uri="{BB962C8B-B14F-4D97-AF65-F5344CB8AC3E}">
        <p14:creationId xmlns:p14="http://schemas.microsoft.com/office/powerpoint/2010/main" val="2611476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4968" y="278160"/>
            <a:ext cx="8229600" cy="990600"/>
          </a:xfrm>
        </p:spPr>
        <p:txBody>
          <a:bodyPr/>
          <a:lstStyle/>
          <a:p>
            <a:r>
              <a:rPr lang="ja-JP" altLang="en-US" b="1" dirty="0" smtClean="0"/>
              <a:t>ロボットの改良と評価の追加</a:t>
            </a:r>
            <a:endParaRPr kumimoji="1" lang="ja-JP" altLang="en-US" b="1" dirty="0"/>
          </a:p>
        </p:txBody>
      </p:sp>
      <p:pic>
        <p:nvPicPr>
          <p:cNvPr id="5" name="コンテンツ プレースホルダー 3"/>
          <p:cNvPicPr>
            <a:picLocks/>
          </p:cNvPicPr>
          <p:nvPr/>
        </p:nvPicPr>
        <p:blipFill rotWithShape="1">
          <a:blip r:embed="rId3" cstate="print">
            <a:extLst>
              <a:ext uri="{28A0092B-C50C-407E-A947-70E740481C1C}">
                <a14:useLocalDpi xmlns:a14="http://schemas.microsoft.com/office/drawing/2010/main" val="0"/>
              </a:ext>
            </a:extLst>
          </a:blip>
          <a:srcRect l="11920" t="6864" r="6533" b="20554"/>
          <a:stretch/>
        </p:blipFill>
        <p:spPr bwMode="auto">
          <a:xfrm>
            <a:off x="539552" y="1268760"/>
            <a:ext cx="3598606" cy="3372465"/>
          </a:xfrm>
          <a:prstGeom prst="rect">
            <a:avLst/>
          </a:prstGeom>
          <a:ln>
            <a:noFill/>
          </a:ln>
          <a:extLst>
            <a:ext uri="{53640926-AAD7-44D8-BBD7-CCE9431645EC}">
              <a14:shadowObscured xmlns:a14="http://schemas.microsoft.com/office/drawing/2010/main"/>
            </a:ext>
          </a:extLst>
        </p:spPr>
      </p:pic>
      <p:sp>
        <p:nvSpPr>
          <p:cNvPr id="3" name="コンテンツ プレースホルダー 2"/>
          <p:cNvSpPr>
            <a:spLocks noGrp="1"/>
          </p:cNvSpPr>
          <p:nvPr>
            <p:ph idx="1"/>
          </p:nvPr>
        </p:nvSpPr>
        <p:spPr>
          <a:xfrm>
            <a:off x="5580112" y="2465042"/>
            <a:ext cx="3096344" cy="1180728"/>
          </a:xfrm>
        </p:spPr>
        <p:txBody>
          <a:bodyPr>
            <a:noAutofit/>
          </a:bodyPr>
          <a:lstStyle/>
          <a:p>
            <a:r>
              <a:rPr kumimoji="1" lang="ja-JP" altLang="en-US" sz="2800" dirty="0" smtClean="0"/>
              <a:t>スイッチ</a:t>
            </a:r>
            <a:r>
              <a:rPr lang="ja-JP" altLang="en-US" sz="2800" dirty="0" smtClean="0"/>
              <a:t>をなくす</a:t>
            </a:r>
            <a:endParaRPr lang="en-US" altLang="ja-JP" sz="2800" dirty="0" smtClean="0"/>
          </a:p>
          <a:p>
            <a:endParaRPr kumimoji="1" lang="en-US" altLang="ja-JP" sz="2800" dirty="0"/>
          </a:p>
          <a:p>
            <a:r>
              <a:rPr lang="ja-JP" altLang="en-US" sz="2800" dirty="0" smtClean="0"/>
              <a:t>発語内容増加</a:t>
            </a:r>
            <a:endParaRPr lang="en-US" altLang="ja-JP" sz="2800" dirty="0" smtClean="0"/>
          </a:p>
          <a:p>
            <a:endParaRPr lang="en-US" altLang="ja-JP" sz="2800" dirty="0"/>
          </a:p>
          <a:p>
            <a:r>
              <a:rPr lang="ja-JP" altLang="en-US" sz="2800" dirty="0" smtClean="0"/>
              <a:t>会話のタイミング</a:t>
            </a:r>
            <a:endParaRPr lang="en-US" altLang="ja-JP" sz="2800" dirty="0" smtClean="0"/>
          </a:p>
          <a:p>
            <a:endParaRPr lang="en-US" altLang="ja-JP" sz="2800" dirty="0" smtClean="0"/>
          </a:p>
          <a:p>
            <a:endParaRPr kumimoji="1" lang="ja-JP" altLang="en-US" sz="2800" dirty="0"/>
          </a:p>
        </p:txBody>
      </p:sp>
      <p:pic>
        <p:nvPicPr>
          <p:cNvPr id="6" name="コンテンツ プレースホルダー 3"/>
          <p:cNvPicPr>
            <a:picLocks/>
          </p:cNvPicPr>
          <p:nvPr/>
        </p:nvPicPr>
        <p:blipFill rotWithShape="1">
          <a:blip r:embed="rId4"/>
          <a:srcRect l="26984" t="13483" r="19930" b="11889"/>
          <a:stretch/>
        </p:blipFill>
        <p:spPr bwMode="auto">
          <a:xfrm>
            <a:off x="4644008" y="1268760"/>
            <a:ext cx="4176464" cy="4153832"/>
          </a:xfrm>
          <a:prstGeom prst="rect">
            <a:avLst/>
          </a:prstGeom>
          <a:ln>
            <a:noFill/>
          </a:ln>
          <a:extLst>
            <a:ext uri="{53640926-AAD7-44D8-BBD7-CCE9431645EC}">
              <a14:shadowObscured xmlns:a14="http://schemas.microsoft.com/office/drawing/2010/main"/>
            </a:ext>
          </a:extLst>
        </p:spPr>
      </p:pic>
      <p:sp>
        <p:nvSpPr>
          <p:cNvPr id="4" name="正方形/長方形 3"/>
          <p:cNvSpPr/>
          <p:nvPr/>
        </p:nvSpPr>
        <p:spPr>
          <a:xfrm>
            <a:off x="4211960" y="6156012"/>
            <a:ext cx="4824536" cy="276999"/>
          </a:xfrm>
          <a:prstGeom prst="rect">
            <a:avLst/>
          </a:prstGeom>
        </p:spPr>
        <p:txBody>
          <a:bodyPr wrap="square">
            <a:spAutoFit/>
          </a:bodyPr>
          <a:lstStyle/>
          <a:p>
            <a:r>
              <a:rPr lang="en-US" altLang="ja-JP" sz="1200" u="sng" dirty="0">
                <a:hlinkClick r:id="rId5"/>
              </a:rPr>
              <a:t>http://www.eisai.jp/diseases-and-symptoms/bone-care/rocomo/</a:t>
            </a:r>
            <a:endParaRPr lang="ja-JP" altLang="ja-JP" sz="1200" dirty="0"/>
          </a:p>
        </p:txBody>
      </p:sp>
      <p:sp>
        <p:nvSpPr>
          <p:cNvPr id="7" name="テキスト ボックス 6"/>
          <p:cNvSpPr txBox="1"/>
          <p:nvPr/>
        </p:nvSpPr>
        <p:spPr>
          <a:xfrm>
            <a:off x="467544" y="4941168"/>
            <a:ext cx="3744416" cy="1569660"/>
          </a:xfrm>
          <a:prstGeom prst="rect">
            <a:avLst/>
          </a:prstGeom>
          <a:noFill/>
        </p:spPr>
        <p:txBody>
          <a:bodyPr wrap="square" rtlCol="0">
            <a:spAutoFit/>
          </a:bodyPr>
          <a:lstStyle/>
          <a:p>
            <a:r>
              <a:rPr kumimoji="1" lang="ja-JP" altLang="en-US" sz="2400" dirty="0" smtClean="0"/>
              <a:t>発語内容を豊富</a:t>
            </a:r>
            <a:endParaRPr kumimoji="1" lang="en-US" altLang="ja-JP" sz="2400" dirty="0" smtClean="0"/>
          </a:p>
          <a:p>
            <a:r>
              <a:rPr kumimoji="1" lang="ja-JP" altLang="en-US" sz="2400" dirty="0" smtClean="0"/>
              <a:t>　（ほめ言葉、タイミング）</a:t>
            </a:r>
            <a:endParaRPr kumimoji="1" lang="en-US" altLang="ja-JP" sz="2400" dirty="0" smtClean="0"/>
          </a:p>
          <a:p>
            <a:endParaRPr kumimoji="1" lang="en-US" altLang="ja-JP" sz="2400" dirty="0" smtClean="0"/>
          </a:p>
          <a:p>
            <a:r>
              <a:rPr lang="ja-JP" altLang="en-US" sz="2400" dirty="0" smtClean="0"/>
              <a:t>スタート操作を簡略化</a:t>
            </a:r>
            <a:endParaRPr kumimoji="1" lang="ja-JP" altLang="en-US" sz="2400" dirty="0"/>
          </a:p>
        </p:txBody>
      </p:sp>
    </p:spTree>
    <p:extLst>
      <p:ext uri="{BB962C8B-B14F-4D97-AF65-F5344CB8AC3E}">
        <p14:creationId xmlns:p14="http://schemas.microsoft.com/office/powerpoint/2010/main" val="3204192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60648"/>
            <a:ext cx="8229600" cy="990600"/>
          </a:xfrm>
        </p:spPr>
        <p:txBody>
          <a:bodyPr>
            <a:normAutofit/>
          </a:bodyPr>
          <a:lstStyle/>
          <a:p>
            <a:r>
              <a:rPr lang="ja-JP" altLang="en-US" b="1" dirty="0" smtClean="0"/>
              <a:t>　　　ビデオ</a:t>
            </a:r>
            <a:r>
              <a:rPr lang="ja-JP" altLang="en-US" b="1" dirty="0"/>
              <a:t>評価＠ロコトレ</a:t>
            </a:r>
            <a:r>
              <a:rPr lang="ja-JP" altLang="en-US" b="1" dirty="0" smtClean="0"/>
              <a:t>教室２</a:t>
            </a:r>
            <a:endParaRPr kumimoji="1" lang="ja-JP" altLang="en-US" b="1" dirty="0"/>
          </a:p>
        </p:txBody>
      </p:sp>
      <p:pic>
        <p:nvPicPr>
          <p:cNvPr id="4" name="コンテンツ プレースホルダー 3"/>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4139950" y="1628801"/>
            <a:ext cx="3600401" cy="2736303"/>
          </a:xfrm>
          <a:prstGeom prst="rect">
            <a:avLst/>
          </a:prstGeom>
        </p:spPr>
      </p:pic>
      <p:pic>
        <p:nvPicPr>
          <p:cNvPr id="5" name="図 4"/>
          <p:cNvPicPr/>
          <p:nvPr/>
        </p:nvPicPr>
        <p:blipFill>
          <a:blip r:embed="rId4" cstate="print">
            <a:extLst>
              <a:ext uri="{28A0092B-C50C-407E-A947-70E740481C1C}">
                <a14:useLocalDpi xmlns:a14="http://schemas.microsoft.com/office/drawing/2010/main" val="0"/>
              </a:ext>
            </a:extLst>
          </a:blip>
          <a:stretch>
            <a:fillRect/>
          </a:stretch>
        </p:blipFill>
        <p:spPr>
          <a:xfrm rot="5400000">
            <a:off x="971597" y="1700812"/>
            <a:ext cx="3600405" cy="2592288"/>
          </a:xfrm>
          <a:prstGeom prst="rect">
            <a:avLst/>
          </a:prstGeom>
        </p:spPr>
      </p:pic>
      <p:sp>
        <p:nvSpPr>
          <p:cNvPr id="3" name="テキスト ボックス 2"/>
          <p:cNvSpPr txBox="1"/>
          <p:nvPr/>
        </p:nvSpPr>
        <p:spPr>
          <a:xfrm>
            <a:off x="119011" y="4941168"/>
            <a:ext cx="8496944" cy="954107"/>
          </a:xfrm>
          <a:prstGeom prst="rect">
            <a:avLst/>
          </a:prstGeom>
          <a:noFill/>
        </p:spPr>
        <p:txBody>
          <a:bodyPr wrap="square" rtlCol="0">
            <a:spAutoFit/>
          </a:bodyPr>
          <a:lstStyle/>
          <a:p>
            <a:r>
              <a:rPr kumimoji="1" lang="ja-JP" altLang="en-US" sz="2800" dirty="0" smtClean="0"/>
              <a:t>笑顔　　　　４３</a:t>
            </a:r>
            <a:r>
              <a:rPr kumimoji="1" lang="en-US" altLang="ja-JP" sz="2800" dirty="0" smtClean="0"/>
              <a:t>/</a:t>
            </a:r>
            <a:r>
              <a:rPr kumimoji="1" lang="ja-JP" altLang="en-US" sz="2800" dirty="0" smtClean="0"/>
              <a:t>５９（７３％）　　　　　　　０</a:t>
            </a:r>
            <a:r>
              <a:rPr kumimoji="1" lang="en-US" altLang="ja-JP" sz="2800" dirty="0" smtClean="0"/>
              <a:t>/</a:t>
            </a:r>
            <a:r>
              <a:rPr kumimoji="1" lang="ja-JP" altLang="en-US" sz="2800" dirty="0" smtClean="0"/>
              <a:t>３６</a:t>
            </a:r>
            <a:endParaRPr kumimoji="1" lang="en-US" altLang="ja-JP" sz="2800" dirty="0" smtClean="0"/>
          </a:p>
          <a:p>
            <a:r>
              <a:rPr lang="ja-JP" altLang="en-US" sz="2800" dirty="0" smtClean="0"/>
              <a:t>発語　　　　２４</a:t>
            </a:r>
            <a:r>
              <a:rPr lang="en-US" altLang="ja-JP" sz="2800" dirty="0" smtClean="0"/>
              <a:t>/</a:t>
            </a:r>
            <a:r>
              <a:rPr lang="ja-JP" altLang="en-US" sz="2800" dirty="0" smtClean="0"/>
              <a:t>５９（４２％）　　　　　　　１</a:t>
            </a:r>
            <a:r>
              <a:rPr lang="en-US" altLang="ja-JP" sz="2800" dirty="0" smtClean="0"/>
              <a:t>/</a:t>
            </a:r>
            <a:r>
              <a:rPr lang="ja-JP" altLang="en-US" sz="2800" dirty="0" smtClean="0"/>
              <a:t>３６　　　（名）　</a:t>
            </a:r>
            <a:r>
              <a:rPr kumimoji="1" lang="ja-JP" altLang="en-US" sz="2800" dirty="0" smtClean="0"/>
              <a:t>　　　</a:t>
            </a:r>
            <a:endParaRPr kumimoji="1" lang="ja-JP" altLang="en-US" sz="2800" dirty="0"/>
          </a:p>
        </p:txBody>
      </p:sp>
      <p:sp>
        <p:nvSpPr>
          <p:cNvPr id="6" name="テキスト ボックス 5"/>
          <p:cNvSpPr txBox="1"/>
          <p:nvPr/>
        </p:nvSpPr>
        <p:spPr>
          <a:xfrm>
            <a:off x="539552" y="6146140"/>
            <a:ext cx="8424935" cy="523220"/>
          </a:xfrm>
          <a:prstGeom prst="rect">
            <a:avLst/>
          </a:prstGeom>
          <a:noFill/>
        </p:spPr>
        <p:txBody>
          <a:bodyPr wrap="square" rtlCol="0">
            <a:spAutoFit/>
          </a:bodyPr>
          <a:lstStyle/>
          <a:p>
            <a:r>
              <a:rPr kumimoji="1" lang="ja-JP" altLang="en-US" sz="2800" dirty="0" smtClean="0"/>
              <a:t>ビデオの情報は一方向性、ロボットはインタラクティブ性</a:t>
            </a:r>
            <a:endParaRPr kumimoji="1" lang="ja-JP" altLang="en-US" sz="2800" dirty="0"/>
          </a:p>
        </p:txBody>
      </p:sp>
    </p:spTree>
    <p:extLst>
      <p:ext uri="{BB962C8B-B14F-4D97-AF65-F5344CB8AC3E}">
        <p14:creationId xmlns:p14="http://schemas.microsoft.com/office/powerpoint/2010/main" val="857823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1216" y="566192"/>
            <a:ext cx="3394720" cy="990600"/>
          </a:xfrm>
        </p:spPr>
        <p:txBody>
          <a:bodyPr/>
          <a:lstStyle/>
          <a:p>
            <a:r>
              <a:rPr kumimoji="1" lang="ja-JP" altLang="en-US" b="1" dirty="0" smtClean="0"/>
              <a:t>ロコモ度テスト</a:t>
            </a:r>
            <a:endParaRPr kumimoji="1" lang="ja-JP" altLang="en-US" b="1" dirty="0"/>
          </a:p>
        </p:txBody>
      </p:sp>
      <p:pic>
        <p:nvPicPr>
          <p:cNvPr id="205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598" r="5633" b="30064"/>
          <a:stretch/>
        </p:blipFill>
        <p:spPr bwMode="auto">
          <a:xfrm>
            <a:off x="98854" y="1746568"/>
            <a:ext cx="4782065" cy="3482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図 4"/>
          <p:cNvPicPr/>
          <p:nvPr/>
        </p:nvPicPr>
        <p:blipFill rotWithShape="1">
          <a:blip r:embed="rId4"/>
          <a:srcRect l="22043" t="12713" r="45042" b="26380"/>
          <a:stretch/>
        </p:blipFill>
        <p:spPr bwMode="auto">
          <a:xfrm>
            <a:off x="4932040" y="1790194"/>
            <a:ext cx="4032448" cy="40870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51114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332656"/>
            <a:ext cx="8229600" cy="990600"/>
          </a:xfrm>
        </p:spPr>
        <p:txBody>
          <a:bodyPr>
            <a:normAutofit/>
          </a:bodyPr>
          <a:lstStyle/>
          <a:p>
            <a:r>
              <a:rPr kumimoji="1" lang="ja-JP" altLang="en-US" b="1" dirty="0" smtClean="0"/>
              <a:t>　　　　　ロコモ評価＠ロコトレ教室</a:t>
            </a:r>
            <a:r>
              <a:rPr lang="ja-JP" altLang="en-US" b="1" dirty="0"/>
              <a:t>２</a:t>
            </a:r>
            <a:endParaRPr kumimoji="1" lang="ja-JP" altLang="en-US" b="1" dirty="0"/>
          </a:p>
        </p:txBody>
      </p:sp>
      <p:sp>
        <p:nvSpPr>
          <p:cNvPr id="3" name="コンテンツ プレースホルダー 2"/>
          <p:cNvSpPr>
            <a:spLocks noGrp="1"/>
          </p:cNvSpPr>
          <p:nvPr>
            <p:ph idx="1"/>
          </p:nvPr>
        </p:nvSpPr>
        <p:spPr>
          <a:xfrm>
            <a:off x="426368" y="1556421"/>
            <a:ext cx="5482952" cy="4876800"/>
          </a:xfrm>
        </p:spPr>
        <p:txBody>
          <a:bodyPr/>
          <a:lstStyle/>
          <a:p>
            <a:endParaRPr lang="en-US" altLang="ja-JP" dirty="0"/>
          </a:p>
          <a:p>
            <a:endParaRPr kumimoji="1" lang="ja-JP" altLang="en-US" dirty="0"/>
          </a:p>
        </p:txBody>
      </p:sp>
      <p:graphicFrame>
        <p:nvGraphicFramePr>
          <p:cNvPr id="4" name="グラフ 3"/>
          <p:cNvGraphicFramePr/>
          <p:nvPr>
            <p:extLst>
              <p:ext uri="{D42A27DB-BD31-4B8C-83A1-F6EECF244321}">
                <p14:modId xmlns:p14="http://schemas.microsoft.com/office/powerpoint/2010/main" val="4223429712"/>
              </p:ext>
            </p:extLst>
          </p:nvPr>
        </p:nvGraphicFramePr>
        <p:xfrm>
          <a:off x="-25910" y="1484784"/>
          <a:ext cx="5317990" cy="4336256"/>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2411760" y="2636912"/>
            <a:ext cx="1224136" cy="523220"/>
          </a:xfrm>
          <a:prstGeom prst="rect">
            <a:avLst/>
          </a:prstGeom>
          <a:noFill/>
        </p:spPr>
        <p:txBody>
          <a:bodyPr wrap="square" rtlCol="0">
            <a:spAutoFit/>
          </a:bodyPr>
          <a:lstStyle/>
          <a:p>
            <a:r>
              <a:rPr lang="en-US" altLang="ja-JP" sz="2800" dirty="0"/>
              <a:t>19</a:t>
            </a:r>
            <a:r>
              <a:rPr kumimoji="1" lang="ja-JP" altLang="en-US" sz="2800" dirty="0" smtClean="0"/>
              <a:t>％</a:t>
            </a:r>
            <a:endParaRPr kumimoji="1" lang="ja-JP" altLang="en-US" sz="2800" dirty="0"/>
          </a:p>
        </p:txBody>
      </p:sp>
      <p:sp>
        <p:nvSpPr>
          <p:cNvPr id="9" name="テキスト ボックス 8"/>
          <p:cNvSpPr txBox="1"/>
          <p:nvPr/>
        </p:nvSpPr>
        <p:spPr>
          <a:xfrm>
            <a:off x="4788024" y="1340768"/>
            <a:ext cx="4283968" cy="6186309"/>
          </a:xfrm>
          <a:prstGeom prst="rect">
            <a:avLst/>
          </a:prstGeom>
          <a:noFill/>
        </p:spPr>
        <p:txBody>
          <a:bodyPr wrap="square" rtlCol="0">
            <a:spAutoFit/>
          </a:bodyPr>
          <a:lstStyle/>
          <a:p>
            <a:r>
              <a:rPr kumimoji="1" lang="ja-JP" altLang="en-US" sz="2800" b="1" dirty="0" smtClean="0"/>
              <a:t>６２名中１２名　ロコモ状態</a:t>
            </a:r>
            <a:endParaRPr kumimoji="1" lang="en-US" altLang="ja-JP" sz="2800" b="1" dirty="0" smtClean="0"/>
          </a:p>
          <a:p>
            <a:endParaRPr kumimoji="1" lang="en-US" altLang="ja-JP" sz="2400" dirty="0" smtClean="0"/>
          </a:p>
          <a:p>
            <a:r>
              <a:rPr kumimoji="1" lang="ja-JP" altLang="en-US" sz="2800" b="1" dirty="0" smtClean="0"/>
              <a:t>立ち上がりテスト</a:t>
            </a:r>
            <a:endParaRPr kumimoji="1" lang="en-US" altLang="ja-JP" sz="2800" b="1" dirty="0" smtClean="0"/>
          </a:p>
          <a:p>
            <a:r>
              <a:rPr lang="ja-JP" altLang="en-US" sz="2400" dirty="0" smtClean="0"/>
              <a:t>　　両脚１０ｃｍ可能以上</a:t>
            </a:r>
            <a:endParaRPr lang="en-US" altLang="ja-JP" sz="2400" dirty="0" smtClean="0"/>
          </a:p>
          <a:p>
            <a:r>
              <a:rPr lang="ja-JP" altLang="en-US" sz="2400" dirty="0" smtClean="0"/>
              <a:t>　　　</a:t>
            </a:r>
            <a:r>
              <a:rPr lang="en-US" altLang="ja-JP" sz="2400" dirty="0" smtClean="0"/>
              <a:t>14</a:t>
            </a:r>
            <a:r>
              <a:rPr lang="ja-JP" altLang="en-US" sz="2400" dirty="0" smtClean="0"/>
              <a:t>名（２３％）</a:t>
            </a:r>
            <a:endParaRPr lang="en-US" altLang="ja-JP" sz="2400" dirty="0" smtClean="0"/>
          </a:p>
          <a:p>
            <a:r>
              <a:rPr lang="ja-JP" altLang="en-US" sz="2400" dirty="0" smtClean="0"/>
              <a:t>　　両脚２０ｃｍ可能以下</a:t>
            </a:r>
            <a:endParaRPr lang="en-US" altLang="ja-JP" sz="2400" dirty="0" smtClean="0"/>
          </a:p>
          <a:p>
            <a:r>
              <a:rPr lang="ja-JP" altLang="en-US" sz="2400" dirty="0" smtClean="0"/>
              <a:t>　　　（</a:t>
            </a:r>
            <a:r>
              <a:rPr lang="en-US" altLang="ja-JP" sz="2400" dirty="0" smtClean="0">
                <a:solidFill>
                  <a:srgbClr val="FF0000"/>
                </a:solidFill>
              </a:rPr>
              <a:t>70</a:t>
            </a:r>
            <a:r>
              <a:rPr lang="ja-JP" altLang="en-US" sz="2400" dirty="0" smtClean="0">
                <a:solidFill>
                  <a:srgbClr val="FF0000"/>
                </a:solidFill>
              </a:rPr>
              <a:t>歳代の目安</a:t>
            </a:r>
            <a:r>
              <a:rPr lang="ja-JP" altLang="en-US" sz="2400" dirty="0" smtClean="0"/>
              <a:t>）</a:t>
            </a:r>
            <a:endParaRPr lang="en-US" altLang="ja-JP" sz="2400" dirty="0" smtClean="0"/>
          </a:p>
          <a:p>
            <a:r>
              <a:rPr lang="ja-JP" altLang="en-US" sz="2400" dirty="0" smtClean="0"/>
              <a:t>　　　　</a:t>
            </a:r>
            <a:r>
              <a:rPr lang="en-US" altLang="ja-JP" sz="2400" dirty="0" smtClean="0"/>
              <a:t>48</a:t>
            </a:r>
            <a:r>
              <a:rPr lang="ja-JP" altLang="en-US" sz="2400" dirty="0" smtClean="0"/>
              <a:t>名（</a:t>
            </a:r>
            <a:r>
              <a:rPr lang="ja-JP" altLang="en-US" sz="2400" dirty="0" smtClean="0">
                <a:solidFill>
                  <a:srgbClr val="FF0000"/>
                </a:solidFill>
              </a:rPr>
              <a:t>７７％</a:t>
            </a:r>
            <a:r>
              <a:rPr lang="ja-JP" altLang="en-US" sz="2400" dirty="0" smtClean="0"/>
              <a:t>）</a:t>
            </a:r>
            <a:endParaRPr lang="en-US" altLang="ja-JP" sz="2400" dirty="0" smtClean="0"/>
          </a:p>
          <a:p>
            <a:endParaRPr kumimoji="1" lang="en-US" altLang="ja-JP" sz="2400" dirty="0" smtClean="0">
              <a:solidFill>
                <a:srgbClr val="FF0000"/>
              </a:solidFill>
            </a:endParaRPr>
          </a:p>
          <a:p>
            <a:r>
              <a:rPr kumimoji="1" lang="en-US" altLang="ja-JP" sz="2800" b="1" dirty="0" smtClean="0"/>
              <a:t>2</a:t>
            </a:r>
            <a:r>
              <a:rPr kumimoji="1" lang="ja-JP" altLang="en-US" sz="2800" b="1" dirty="0" smtClean="0"/>
              <a:t>ステップテスト</a:t>
            </a:r>
            <a:endParaRPr kumimoji="1" lang="en-US" altLang="ja-JP" sz="2800" b="1" dirty="0" smtClean="0"/>
          </a:p>
          <a:p>
            <a:r>
              <a:rPr lang="ja-JP" altLang="en-US" sz="2400" dirty="0" smtClean="0"/>
              <a:t>　　　</a:t>
            </a:r>
            <a:r>
              <a:rPr lang="en-US" altLang="ja-JP" sz="2400" dirty="0" smtClean="0"/>
              <a:t>0.84</a:t>
            </a:r>
            <a:r>
              <a:rPr lang="ja-JP" altLang="en-US" sz="2400" dirty="0"/>
              <a:t>－</a:t>
            </a:r>
            <a:r>
              <a:rPr lang="en-US" altLang="ja-JP" sz="2400" dirty="0"/>
              <a:t>1.64</a:t>
            </a:r>
            <a:r>
              <a:rPr lang="ja-JP" altLang="en-US" sz="2400" dirty="0"/>
              <a:t>（</a:t>
            </a:r>
            <a:r>
              <a:rPr lang="ja-JP" altLang="en-US" sz="2400" dirty="0" smtClean="0"/>
              <a:t>平均１．２９）</a:t>
            </a:r>
            <a:endParaRPr lang="en-US" altLang="ja-JP" sz="2400" dirty="0" smtClean="0"/>
          </a:p>
          <a:p>
            <a:endParaRPr lang="en-US" altLang="ja-JP" sz="2400" dirty="0" smtClean="0"/>
          </a:p>
          <a:p>
            <a:r>
              <a:rPr kumimoji="1" lang="ja-JP" altLang="en-US" sz="2400" dirty="0" smtClean="0">
                <a:solidFill>
                  <a:srgbClr val="FF0000"/>
                </a:solidFill>
              </a:rPr>
              <a:t>　　</a:t>
            </a:r>
            <a:r>
              <a:rPr kumimoji="1" lang="en-US" altLang="ja-JP" sz="2400" dirty="0" smtClean="0">
                <a:solidFill>
                  <a:srgbClr val="FF0000"/>
                </a:solidFill>
              </a:rPr>
              <a:t>70</a:t>
            </a:r>
            <a:r>
              <a:rPr kumimoji="1" lang="ja-JP" altLang="en-US" sz="2400" dirty="0" smtClean="0">
                <a:solidFill>
                  <a:srgbClr val="FF0000"/>
                </a:solidFill>
              </a:rPr>
              <a:t>歳代の平均以下</a:t>
            </a:r>
            <a:endParaRPr kumimoji="1" lang="en-US" altLang="ja-JP" sz="2400" dirty="0" smtClean="0">
              <a:solidFill>
                <a:srgbClr val="FF0000"/>
              </a:solidFill>
            </a:endParaRPr>
          </a:p>
          <a:p>
            <a:r>
              <a:rPr lang="ja-JP" altLang="en-US" sz="2400" dirty="0">
                <a:solidFill>
                  <a:srgbClr val="FF0000"/>
                </a:solidFill>
              </a:rPr>
              <a:t>　</a:t>
            </a:r>
            <a:r>
              <a:rPr lang="ja-JP" altLang="en-US" sz="2400" dirty="0" smtClean="0">
                <a:solidFill>
                  <a:srgbClr val="FF0000"/>
                </a:solidFill>
              </a:rPr>
              <a:t>　　</a:t>
            </a:r>
            <a:r>
              <a:rPr kumimoji="1" lang="en-US" altLang="ja-JP" sz="2400" dirty="0" smtClean="0"/>
              <a:t>62</a:t>
            </a:r>
            <a:r>
              <a:rPr kumimoji="1" lang="ja-JP" altLang="en-US" sz="2400" dirty="0" smtClean="0"/>
              <a:t>名中</a:t>
            </a:r>
            <a:r>
              <a:rPr kumimoji="1" lang="en-US" altLang="ja-JP" sz="2400" dirty="0" smtClean="0"/>
              <a:t>3</a:t>
            </a:r>
            <a:r>
              <a:rPr kumimoji="1" lang="ja-JP" altLang="en-US" sz="2400" dirty="0" smtClean="0"/>
              <a:t>７名（</a:t>
            </a:r>
            <a:r>
              <a:rPr kumimoji="1" lang="ja-JP" altLang="en-US" sz="2400" dirty="0" smtClean="0">
                <a:solidFill>
                  <a:srgbClr val="FF0000"/>
                </a:solidFill>
              </a:rPr>
              <a:t>６０％</a:t>
            </a:r>
            <a:r>
              <a:rPr kumimoji="1" lang="ja-JP" altLang="en-US" sz="2400" dirty="0" smtClean="0"/>
              <a:t>）</a:t>
            </a:r>
            <a:endParaRPr kumimoji="1" lang="en-US" altLang="ja-JP" sz="2400" dirty="0" smtClean="0"/>
          </a:p>
          <a:p>
            <a:endParaRPr lang="en-US" altLang="ja-JP" sz="2400" dirty="0"/>
          </a:p>
          <a:p>
            <a:endParaRPr kumimoji="1" lang="en-US" altLang="ja-JP" sz="2400" dirty="0" smtClean="0"/>
          </a:p>
        </p:txBody>
      </p:sp>
    </p:spTree>
    <p:extLst>
      <p:ext uri="{BB962C8B-B14F-4D97-AF65-F5344CB8AC3E}">
        <p14:creationId xmlns:p14="http://schemas.microsoft.com/office/powerpoint/2010/main" val="4283736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404664"/>
            <a:ext cx="8229600" cy="990600"/>
          </a:xfrm>
        </p:spPr>
        <p:txBody>
          <a:bodyPr>
            <a:normAutofit fontScale="90000"/>
          </a:bodyPr>
          <a:lstStyle/>
          <a:p>
            <a:r>
              <a:rPr kumimoji="1" lang="ja-JP" altLang="en-US" b="1" dirty="0" smtClean="0"/>
              <a:t>　　　　</a:t>
            </a:r>
            <a:r>
              <a:rPr lang="ja-JP" altLang="en-US" b="1" dirty="0"/>
              <a:t>健康</a:t>
            </a:r>
            <a:r>
              <a:rPr lang="ja-JP" altLang="en-US" b="1" dirty="0" smtClean="0"/>
              <a:t>体操に対する意識度（</a:t>
            </a:r>
            <a:r>
              <a:rPr lang="en-US" altLang="ja-JP" b="1" dirty="0" smtClean="0"/>
              <a:t>TTM</a:t>
            </a:r>
            <a:r>
              <a:rPr lang="ja-JP" altLang="en-US" b="1" dirty="0" smtClean="0"/>
              <a:t>）</a:t>
            </a:r>
            <a:endParaRPr kumimoji="1" lang="ja-JP" altLang="en-US" b="1" dirty="0"/>
          </a:p>
        </p:txBody>
      </p:sp>
      <p:pic>
        <p:nvPicPr>
          <p:cNvPr id="1025"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3986"/>
          <a:stretch/>
        </p:blipFill>
        <p:spPr bwMode="auto">
          <a:xfrm>
            <a:off x="531953" y="1533339"/>
            <a:ext cx="8360527" cy="383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p:cNvSpPr txBox="1"/>
          <p:nvPr/>
        </p:nvSpPr>
        <p:spPr>
          <a:xfrm>
            <a:off x="144016" y="5085184"/>
            <a:ext cx="9324528" cy="120032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smtClean="0"/>
              <a:t>体操している認識が多いが、準備ステージ以前の段階も１１名</a:t>
            </a:r>
            <a:endParaRPr kumimoji="1" lang="en-US" altLang="ja-JP" sz="2400" dirty="0" smtClean="0"/>
          </a:p>
          <a:p>
            <a:pPr marL="342900" indent="-342900">
              <a:buFont typeface="Arial" panose="020B0604020202020204" pitchFamily="34" charset="0"/>
              <a:buChar char="•"/>
            </a:pPr>
            <a:endParaRPr kumimoji="1" lang="en-US" altLang="ja-JP" sz="2400" dirty="0" smtClean="0"/>
          </a:p>
          <a:p>
            <a:pPr marL="342900" indent="-342900">
              <a:buFont typeface="Arial" panose="020B0604020202020204" pitchFamily="34" charset="0"/>
              <a:buChar char="•"/>
            </a:pPr>
            <a:r>
              <a:rPr kumimoji="1" lang="ja-JP" altLang="en-US" sz="2400" dirty="0" smtClean="0"/>
              <a:t>健康意識の注意喚起と健康体操の継続の両方の視点が大切</a:t>
            </a:r>
            <a:endParaRPr kumimoji="1" lang="ja-JP" altLang="en-US" sz="2400" dirty="0"/>
          </a:p>
        </p:txBody>
      </p:sp>
    </p:spTree>
    <p:extLst>
      <p:ext uri="{BB962C8B-B14F-4D97-AF65-F5344CB8AC3E}">
        <p14:creationId xmlns:p14="http://schemas.microsoft.com/office/powerpoint/2010/main" val="3723460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35896" y="-27384"/>
            <a:ext cx="2376264" cy="990600"/>
          </a:xfrm>
        </p:spPr>
        <p:txBody>
          <a:bodyPr>
            <a:noAutofit/>
          </a:bodyPr>
          <a:lstStyle/>
          <a:p>
            <a:r>
              <a:rPr lang="ja-JP" altLang="en-US" sz="4400" b="1" dirty="0" smtClean="0"/>
              <a:t>　　　　　　　　まとめ</a:t>
            </a:r>
            <a:endParaRPr kumimoji="1" lang="ja-JP" altLang="en-US" sz="4400" b="1" dirty="0"/>
          </a:p>
        </p:txBody>
      </p:sp>
      <p:sp>
        <p:nvSpPr>
          <p:cNvPr id="3" name="コンテンツ プレースホルダー 2"/>
          <p:cNvSpPr>
            <a:spLocks noGrp="1"/>
          </p:cNvSpPr>
          <p:nvPr>
            <p:ph idx="1"/>
          </p:nvPr>
        </p:nvSpPr>
        <p:spPr>
          <a:xfrm>
            <a:off x="251520" y="1412776"/>
            <a:ext cx="8784976" cy="5184576"/>
          </a:xfrm>
        </p:spPr>
        <p:txBody>
          <a:bodyPr>
            <a:normAutofit/>
          </a:bodyPr>
          <a:lstStyle/>
          <a:p>
            <a:pPr marL="0" indent="0">
              <a:buNone/>
            </a:pPr>
            <a:r>
              <a:rPr lang="ja-JP" altLang="en-US" dirty="0" smtClean="0"/>
              <a:t>１</a:t>
            </a:r>
            <a:r>
              <a:rPr lang="en-US" altLang="ja-JP" dirty="0" smtClean="0"/>
              <a:t>.</a:t>
            </a:r>
            <a:r>
              <a:rPr lang="ja-JP" altLang="en-US" dirty="0" smtClean="0"/>
              <a:t>　</a:t>
            </a:r>
            <a:r>
              <a:rPr lang="ja-JP" altLang="ja-JP" dirty="0" smtClean="0"/>
              <a:t>ロコモティブシンドロームに対する</a:t>
            </a:r>
            <a:r>
              <a:rPr lang="ja-JP" altLang="ja-JP" dirty="0"/>
              <a:t>ロコトレに特化した</a:t>
            </a:r>
            <a:r>
              <a:rPr lang="ja-JP" altLang="ja-JP" dirty="0" smtClean="0"/>
              <a:t>ロボット</a:t>
            </a:r>
            <a:endParaRPr lang="en-US" altLang="ja-JP" dirty="0" smtClean="0"/>
          </a:p>
          <a:p>
            <a:pPr marL="0" indent="0">
              <a:buNone/>
            </a:pPr>
            <a:r>
              <a:rPr lang="ja-JP" altLang="en-US" dirty="0"/>
              <a:t>　</a:t>
            </a:r>
            <a:r>
              <a:rPr lang="ja-JP" altLang="en-US" dirty="0" smtClean="0"/>
              <a:t>　の</a:t>
            </a:r>
            <a:r>
              <a:rPr lang="ja-JP" altLang="ja-JP" dirty="0" smtClean="0"/>
              <a:t>開発</a:t>
            </a:r>
            <a:r>
              <a:rPr lang="ja-JP" altLang="en-US" dirty="0" smtClean="0"/>
              <a:t>を高齢者とともに取り組んだ</a:t>
            </a:r>
            <a:r>
              <a:rPr lang="ja-JP" altLang="ja-JP" dirty="0" smtClean="0"/>
              <a:t>。</a:t>
            </a:r>
            <a:endParaRPr lang="en-US" altLang="ja-JP" dirty="0"/>
          </a:p>
          <a:p>
            <a:pPr marL="0" indent="0">
              <a:buNone/>
            </a:pPr>
            <a:endParaRPr lang="en-US" altLang="ja-JP" dirty="0"/>
          </a:p>
          <a:p>
            <a:pPr marL="0" indent="0">
              <a:buNone/>
            </a:pPr>
            <a:r>
              <a:rPr lang="en-US" altLang="ja-JP" dirty="0" smtClean="0"/>
              <a:t>2.</a:t>
            </a:r>
            <a:r>
              <a:rPr lang="ja-JP" altLang="en-US" dirty="0" smtClean="0"/>
              <a:t>　ロコモ</a:t>
            </a:r>
            <a:r>
              <a:rPr lang="ja-JP" altLang="en-US" dirty="0"/>
              <a:t>状態を含む高齢者８０名の協力により、ロボット</a:t>
            </a:r>
            <a:r>
              <a:rPr lang="ja-JP" altLang="en-US" dirty="0" smtClean="0"/>
              <a:t>のより</a:t>
            </a:r>
            <a:endParaRPr lang="en-US" altLang="ja-JP" dirty="0" smtClean="0"/>
          </a:p>
          <a:p>
            <a:pPr marL="0" indent="0">
              <a:buNone/>
            </a:pPr>
            <a:r>
              <a:rPr lang="ja-JP" altLang="en-US" dirty="0"/>
              <a:t>　</a:t>
            </a:r>
            <a:r>
              <a:rPr lang="ja-JP" altLang="en-US" dirty="0" smtClean="0"/>
              <a:t>　有意義な改良が可能であった。</a:t>
            </a:r>
            <a:endParaRPr lang="en-US" altLang="ja-JP" dirty="0" smtClean="0"/>
          </a:p>
          <a:p>
            <a:pPr marL="0" indent="0">
              <a:buNone/>
            </a:pPr>
            <a:endParaRPr lang="en-US" altLang="ja-JP" dirty="0"/>
          </a:p>
          <a:p>
            <a:pPr marL="0" indent="0">
              <a:buNone/>
            </a:pPr>
            <a:r>
              <a:rPr lang="en-US" altLang="ja-JP" dirty="0" smtClean="0"/>
              <a:t>3.</a:t>
            </a:r>
            <a:r>
              <a:rPr lang="ja-JP" altLang="en-US" dirty="0" smtClean="0"/>
              <a:t>　ロコトレは、高齢者の痛みへの配慮と継続率改善に課題が</a:t>
            </a:r>
            <a:endParaRPr lang="en-US" altLang="ja-JP" dirty="0" smtClean="0"/>
          </a:p>
          <a:p>
            <a:pPr marL="0" indent="0">
              <a:buNone/>
            </a:pPr>
            <a:r>
              <a:rPr lang="ja-JP" altLang="en-US" dirty="0"/>
              <a:t>　</a:t>
            </a:r>
            <a:r>
              <a:rPr lang="ja-JP" altLang="en-US" dirty="0" smtClean="0"/>
              <a:t>　あることが判明した。</a:t>
            </a:r>
            <a:endParaRPr lang="ja-JP" altLang="en-US" dirty="0"/>
          </a:p>
          <a:p>
            <a:pPr marL="0" indent="0">
              <a:buNone/>
            </a:pPr>
            <a:endParaRPr lang="en-US" altLang="ja-JP" dirty="0" smtClean="0"/>
          </a:p>
          <a:p>
            <a:pPr marL="0" indent="0">
              <a:buNone/>
            </a:pPr>
            <a:r>
              <a:rPr kumimoji="1" lang="en-US" altLang="ja-JP" dirty="0" smtClean="0"/>
              <a:t>4.</a:t>
            </a:r>
            <a:r>
              <a:rPr kumimoji="1" lang="ja-JP" altLang="en-US" dirty="0" smtClean="0"/>
              <a:t>　ロボットはインタラクティブ性があり、運動継続や注意</a:t>
            </a:r>
            <a:r>
              <a:rPr lang="ja-JP" altLang="en-US" dirty="0" smtClean="0"/>
              <a:t>喚起</a:t>
            </a:r>
            <a:endParaRPr lang="en-US" altLang="ja-JP" dirty="0" smtClean="0"/>
          </a:p>
          <a:p>
            <a:pPr marL="0" indent="0">
              <a:buNone/>
            </a:pPr>
            <a:r>
              <a:rPr lang="ja-JP" altLang="en-US" dirty="0"/>
              <a:t>　</a:t>
            </a:r>
            <a:r>
              <a:rPr lang="ja-JP" altLang="en-US" dirty="0" smtClean="0"/>
              <a:t>　など、健康意識の各ステージで</a:t>
            </a:r>
            <a:r>
              <a:rPr kumimoji="1" lang="ja-JP" altLang="en-US" dirty="0" smtClean="0"/>
              <a:t>支援ができる可能性がある。</a:t>
            </a:r>
            <a:endParaRPr kumimoji="1" lang="ja-JP" altLang="en-US" dirty="0"/>
          </a:p>
        </p:txBody>
      </p:sp>
    </p:spTree>
    <p:extLst>
      <p:ext uri="{BB962C8B-B14F-4D97-AF65-F5344CB8AC3E}">
        <p14:creationId xmlns:p14="http://schemas.microsoft.com/office/powerpoint/2010/main" val="1798891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332656"/>
            <a:ext cx="8229600" cy="990600"/>
          </a:xfrm>
        </p:spPr>
        <p:txBody>
          <a:bodyPr/>
          <a:lstStyle/>
          <a:p>
            <a:r>
              <a:rPr kumimoji="1" lang="ja-JP" altLang="en-US" b="1" dirty="0" smtClean="0"/>
              <a:t>　　　　　　　　今後の展望</a:t>
            </a:r>
            <a:endParaRPr kumimoji="1" lang="ja-JP" altLang="en-US" b="1" dirty="0"/>
          </a:p>
        </p:txBody>
      </p:sp>
      <p:pic>
        <p:nvPicPr>
          <p:cNvPr id="4" name="コンテンツ プレースホルダー 3"/>
          <p:cNvPicPr>
            <a:picLocks noGrp="1"/>
          </p:cNvPicPr>
          <p:nvPr>
            <p:ph idx="1"/>
          </p:nvPr>
        </p:nvPicPr>
        <p:blipFill rotWithShape="1">
          <a:blip r:embed="rId3" cstate="print">
            <a:extLst>
              <a:ext uri="{28A0092B-C50C-407E-A947-70E740481C1C}">
                <a14:useLocalDpi xmlns:a14="http://schemas.microsoft.com/office/drawing/2010/main" val="0"/>
              </a:ext>
            </a:extLst>
          </a:blip>
          <a:srcRect t="2667" r="746"/>
          <a:stretch/>
        </p:blipFill>
        <p:spPr bwMode="auto">
          <a:xfrm>
            <a:off x="4499992" y="3212976"/>
            <a:ext cx="4464496" cy="3024336"/>
          </a:xfrm>
          <a:prstGeom prst="rect">
            <a:avLst/>
          </a:prstGeom>
          <a:ln>
            <a:noFill/>
          </a:ln>
          <a:extLst>
            <a:ext uri="{53640926-AAD7-44D8-BBD7-CCE9431645EC}">
              <a14:shadowObscured xmlns:a14="http://schemas.microsoft.com/office/drawing/2010/main"/>
            </a:ext>
          </a:extLst>
        </p:spPr>
      </p:pic>
      <p:sp>
        <p:nvSpPr>
          <p:cNvPr id="5" name="テキスト ボックス 4"/>
          <p:cNvSpPr txBox="1"/>
          <p:nvPr/>
        </p:nvSpPr>
        <p:spPr>
          <a:xfrm>
            <a:off x="251520" y="1340768"/>
            <a:ext cx="7488832" cy="5693866"/>
          </a:xfrm>
          <a:prstGeom prst="rect">
            <a:avLst/>
          </a:prstGeom>
          <a:noFill/>
        </p:spPr>
        <p:txBody>
          <a:bodyPr wrap="square" rtlCol="0">
            <a:spAutoFit/>
          </a:bodyPr>
          <a:lstStyle/>
          <a:p>
            <a:pPr marL="342900" indent="-342900">
              <a:buAutoNum type="arabicPeriod"/>
            </a:pPr>
            <a:r>
              <a:rPr lang="ja-JP" altLang="en-US" sz="2800" dirty="0" smtClean="0"/>
              <a:t>　</a:t>
            </a:r>
            <a:r>
              <a:rPr lang="ja-JP" altLang="ja-JP" sz="2800" dirty="0" smtClean="0"/>
              <a:t>ロボット</a:t>
            </a:r>
            <a:r>
              <a:rPr lang="ja-JP" altLang="ja-JP" sz="2800" dirty="0"/>
              <a:t>の</a:t>
            </a:r>
            <a:r>
              <a:rPr lang="ja-JP" altLang="ja-JP" sz="2800" dirty="0" smtClean="0"/>
              <a:t>親和性</a:t>
            </a:r>
            <a:r>
              <a:rPr lang="ja-JP" altLang="en-US" sz="2800" dirty="0" smtClean="0"/>
              <a:t>向上</a:t>
            </a:r>
            <a:endParaRPr lang="en-US" altLang="ja-JP" sz="2800" dirty="0" smtClean="0"/>
          </a:p>
          <a:p>
            <a:r>
              <a:rPr lang="ja-JP" altLang="en-US" sz="2800" dirty="0"/>
              <a:t>　</a:t>
            </a:r>
            <a:r>
              <a:rPr lang="ja-JP" altLang="en-US" sz="2800" dirty="0" smtClean="0"/>
              <a:t>　　発語内容、タイミング、動き、ユーモア</a:t>
            </a:r>
            <a:endParaRPr lang="en-US" altLang="ja-JP" sz="2800" dirty="0" smtClean="0"/>
          </a:p>
          <a:p>
            <a:endParaRPr lang="en-US" altLang="ja-JP" sz="2800" dirty="0" smtClean="0"/>
          </a:p>
          <a:p>
            <a:r>
              <a:rPr lang="ja-JP" altLang="en-US" sz="2800" dirty="0" smtClean="0"/>
              <a:t>２</a:t>
            </a:r>
            <a:r>
              <a:rPr lang="en-US" altLang="ja-JP" sz="2800" dirty="0" smtClean="0"/>
              <a:t>.</a:t>
            </a:r>
            <a:r>
              <a:rPr lang="ja-JP" altLang="en-US" sz="2800" dirty="0" smtClean="0"/>
              <a:t>　</a:t>
            </a:r>
            <a:r>
              <a:rPr lang="ja-JP" altLang="en-US" sz="2800" dirty="0"/>
              <a:t>高齢者</a:t>
            </a:r>
            <a:r>
              <a:rPr lang="ja-JP" altLang="en-US" sz="2800" dirty="0" smtClean="0"/>
              <a:t>の痛みへの配慮</a:t>
            </a:r>
            <a:endParaRPr lang="en-US" altLang="ja-JP" sz="2800" dirty="0" smtClean="0"/>
          </a:p>
          <a:p>
            <a:endParaRPr lang="en-US" altLang="ja-JP" sz="2800" dirty="0" smtClean="0"/>
          </a:p>
          <a:p>
            <a:r>
              <a:rPr lang="ja-JP" altLang="en-US" sz="2800" dirty="0" smtClean="0"/>
              <a:t>３</a:t>
            </a:r>
            <a:r>
              <a:rPr lang="en-US" altLang="ja-JP" sz="2800" dirty="0" smtClean="0"/>
              <a:t>.</a:t>
            </a:r>
            <a:r>
              <a:rPr lang="ja-JP" altLang="en-US" sz="2800" dirty="0" smtClean="0"/>
              <a:t>　実用化</a:t>
            </a:r>
            <a:r>
              <a:rPr lang="ja-JP" altLang="en-US" sz="2800" dirty="0"/>
              <a:t>へ</a:t>
            </a:r>
            <a:r>
              <a:rPr lang="ja-JP" altLang="en-US" sz="2800" dirty="0" smtClean="0"/>
              <a:t>の取り組み</a:t>
            </a:r>
            <a:endParaRPr lang="en-US" altLang="ja-JP" sz="2800" dirty="0"/>
          </a:p>
          <a:p>
            <a:endParaRPr lang="en-US" altLang="ja-JP" sz="2800" dirty="0" smtClean="0"/>
          </a:p>
          <a:p>
            <a:r>
              <a:rPr lang="en-US" altLang="ja-JP" sz="2800" dirty="0" smtClean="0"/>
              <a:t>4.  </a:t>
            </a:r>
            <a:r>
              <a:rPr lang="ja-JP" altLang="en-US" sz="2800" dirty="0" smtClean="0"/>
              <a:t>高齢者</a:t>
            </a:r>
            <a:r>
              <a:rPr lang="ja-JP" altLang="en-US" sz="2800" dirty="0"/>
              <a:t>ととも</a:t>
            </a:r>
            <a:r>
              <a:rPr lang="ja-JP" altLang="en-US" sz="2800" dirty="0" smtClean="0"/>
              <a:t>に開発</a:t>
            </a:r>
            <a:endParaRPr lang="en-US" altLang="ja-JP" sz="2800" dirty="0" smtClean="0"/>
          </a:p>
          <a:p>
            <a:endParaRPr lang="en-US" altLang="ja-JP" sz="2800" dirty="0" smtClean="0"/>
          </a:p>
          <a:p>
            <a:r>
              <a:rPr lang="ja-JP" altLang="en-US" sz="2800" dirty="0"/>
              <a:t>５</a:t>
            </a:r>
            <a:r>
              <a:rPr lang="en-US" altLang="ja-JP" sz="2800" dirty="0" smtClean="0"/>
              <a:t>.</a:t>
            </a:r>
            <a:r>
              <a:rPr lang="ja-JP" altLang="en-US" sz="2800" dirty="0" smtClean="0"/>
              <a:t>　ロコモの概念の普及と</a:t>
            </a:r>
            <a:endParaRPr lang="en-US" altLang="ja-JP" sz="2800" dirty="0" smtClean="0"/>
          </a:p>
          <a:p>
            <a:r>
              <a:rPr lang="ja-JP" altLang="en-US" sz="2800" dirty="0" smtClean="0"/>
              <a:t>　　 健康寿命の延伸</a:t>
            </a:r>
            <a:endParaRPr lang="en-US" altLang="ja-JP" sz="2800" dirty="0" smtClean="0"/>
          </a:p>
          <a:p>
            <a:pPr marL="342900" indent="-342900">
              <a:buAutoNum type="arabicPeriod"/>
            </a:pPr>
            <a:endParaRPr lang="en-US" altLang="ja-JP" sz="2800" dirty="0" smtClean="0"/>
          </a:p>
          <a:p>
            <a:endParaRPr kumimoji="1" lang="ja-JP" altLang="en-US" sz="2800" dirty="0"/>
          </a:p>
        </p:txBody>
      </p:sp>
    </p:spTree>
    <p:extLst>
      <p:ext uri="{BB962C8B-B14F-4D97-AF65-F5344CB8AC3E}">
        <p14:creationId xmlns:p14="http://schemas.microsoft.com/office/powerpoint/2010/main" val="2676304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59832" y="260648"/>
            <a:ext cx="3240360" cy="990600"/>
          </a:xfrm>
        </p:spPr>
        <p:txBody>
          <a:bodyPr/>
          <a:lstStyle/>
          <a:p>
            <a:r>
              <a:rPr kumimoji="1" lang="ja-JP" altLang="en-US" dirty="0" smtClean="0"/>
              <a:t>本日の内容</a:t>
            </a:r>
            <a:endParaRPr kumimoji="1" lang="ja-JP" altLang="en-US" dirty="0"/>
          </a:p>
        </p:txBody>
      </p:sp>
      <p:sp>
        <p:nvSpPr>
          <p:cNvPr id="3" name="コンテンツ プレースホルダー 2"/>
          <p:cNvSpPr>
            <a:spLocks noGrp="1"/>
          </p:cNvSpPr>
          <p:nvPr>
            <p:ph idx="1"/>
          </p:nvPr>
        </p:nvSpPr>
        <p:spPr>
          <a:xfrm>
            <a:off x="961256" y="1168152"/>
            <a:ext cx="7643192" cy="3052936"/>
          </a:xfrm>
        </p:spPr>
        <p:txBody>
          <a:bodyPr>
            <a:noAutofit/>
          </a:bodyPr>
          <a:lstStyle/>
          <a:p>
            <a:pPr>
              <a:lnSpc>
                <a:spcPct val="160000"/>
              </a:lnSpc>
            </a:pPr>
            <a:r>
              <a:rPr kumimoji="1" lang="ja-JP" altLang="en-US" sz="2800" dirty="0" smtClean="0"/>
              <a:t>ロコモティブシンドローム（ロコモ）について</a:t>
            </a:r>
            <a:endParaRPr kumimoji="1" lang="en-US" altLang="ja-JP" sz="2800" dirty="0" smtClean="0"/>
          </a:p>
          <a:p>
            <a:pPr>
              <a:lnSpc>
                <a:spcPct val="160000"/>
              </a:lnSpc>
            </a:pPr>
            <a:r>
              <a:rPr lang="ja-JP" altLang="en-US" sz="2800" dirty="0" smtClean="0"/>
              <a:t>本研究の目的</a:t>
            </a:r>
            <a:endParaRPr lang="en-US" altLang="ja-JP" sz="2800" dirty="0" smtClean="0"/>
          </a:p>
          <a:p>
            <a:pPr>
              <a:lnSpc>
                <a:spcPct val="160000"/>
              </a:lnSpc>
            </a:pPr>
            <a:r>
              <a:rPr kumimoji="1" lang="ja-JP" altLang="en-US" sz="2800" dirty="0" smtClean="0"/>
              <a:t>ロコトレ支援ロボット「</a:t>
            </a:r>
            <a:r>
              <a:rPr kumimoji="1" lang="en-US" altLang="ja-JP" sz="2800" dirty="0" err="1" smtClean="0"/>
              <a:t>Tocco</a:t>
            </a:r>
            <a:r>
              <a:rPr kumimoji="1" lang="ja-JP" altLang="en-US" sz="2800" dirty="0" smtClean="0"/>
              <a:t>」</a:t>
            </a:r>
            <a:endParaRPr kumimoji="1" lang="en-US" altLang="ja-JP" sz="2800" dirty="0" smtClean="0"/>
          </a:p>
          <a:p>
            <a:pPr>
              <a:lnSpc>
                <a:spcPct val="160000"/>
              </a:lnSpc>
            </a:pPr>
            <a:r>
              <a:rPr lang="ja-JP" altLang="en-US" sz="2800" dirty="0" smtClean="0"/>
              <a:t>ロコトレ教室</a:t>
            </a:r>
            <a:r>
              <a:rPr lang="en-US" altLang="ja-JP" sz="2800" dirty="0" smtClean="0"/>
              <a:t>1</a:t>
            </a:r>
          </a:p>
          <a:p>
            <a:pPr>
              <a:lnSpc>
                <a:spcPct val="160000"/>
              </a:lnSpc>
            </a:pPr>
            <a:r>
              <a:rPr kumimoji="1" lang="ja-JP" altLang="en-US" sz="2800" dirty="0" smtClean="0"/>
              <a:t>ロコトレ教室２</a:t>
            </a:r>
            <a:endParaRPr lang="en-US" altLang="ja-JP" sz="2800" dirty="0"/>
          </a:p>
          <a:p>
            <a:pPr>
              <a:lnSpc>
                <a:spcPct val="160000"/>
              </a:lnSpc>
            </a:pPr>
            <a:r>
              <a:rPr lang="ja-JP" altLang="en-US" sz="2800" dirty="0" smtClean="0"/>
              <a:t>まとめ</a:t>
            </a:r>
            <a:endParaRPr lang="en-US" altLang="ja-JP" sz="2800" dirty="0" smtClean="0"/>
          </a:p>
          <a:p>
            <a:pPr>
              <a:lnSpc>
                <a:spcPct val="160000"/>
              </a:lnSpc>
            </a:pPr>
            <a:r>
              <a:rPr kumimoji="1" lang="ja-JP" altLang="en-US" sz="2800" dirty="0" smtClean="0"/>
              <a:t>今後の展望</a:t>
            </a:r>
            <a:endParaRPr kumimoji="1" lang="ja-JP" altLang="en-US" sz="2800" dirty="0"/>
          </a:p>
        </p:txBody>
      </p:sp>
      <p:pic>
        <p:nvPicPr>
          <p:cNvPr id="1028" name="Picture 4" descr="C:\Users\Ken\AppData\Local\Microsoft\Windows\Temporary Internet Files\Content.IE5\8UK2I9GL\MC9003264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3963154"/>
            <a:ext cx="2808312" cy="267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350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60648"/>
            <a:ext cx="8229600" cy="990600"/>
          </a:xfrm>
        </p:spPr>
        <p:txBody>
          <a:bodyPr/>
          <a:lstStyle/>
          <a:p>
            <a:r>
              <a:rPr kumimoji="1" lang="ja-JP" altLang="en-US" b="1" dirty="0" smtClean="0"/>
              <a:t>　　　　　　　　はじめに</a:t>
            </a:r>
            <a:endParaRPr kumimoji="1" lang="ja-JP" altLang="en-US" b="1" dirty="0"/>
          </a:p>
        </p:txBody>
      </p:sp>
      <p:sp>
        <p:nvSpPr>
          <p:cNvPr id="3" name="コンテンツ プレースホルダー 2"/>
          <p:cNvSpPr>
            <a:spLocks noGrp="1"/>
          </p:cNvSpPr>
          <p:nvPr>
            <p:ph idx="1"/>
          </p:nvPr>
        </p:nvSpPr>
        <p:spPr>
          <a:xfrm>
            <a:off x="457200" y="1268760"/>
            <a:ext cx="5266928" cy="1468760"/>
          </a:xfrm>
        </p:spPr>
        <p:txBody>
          <a:bodyPr/>
          <a:lstStyle/>
          <a:p>
            <a:r>
              <a:rPr kumimoji="1" lang="ja-JP" altLang="en-US" dirty="0" smtClean="0"/>
              <a:t>超高齢社会と地域医療</a:t>
            </a:r>
            <a:endParaRPr kumimoji="1" lang="en-US" altLang="ja-JP" dirty="0" smtClean="0"/>
          </a:p>
          <a:p>
            <a:endParaRPr lang="en-US" altLang="ja-JP" dirty="0"/>
          </a:p>
          <a:p>
            <a:r>
              <a:rPr kumimoji="1" lang="ja-JP" altLang="en-US" dirty="0" smtClean="0"/>
              <a:t>健康寿命延伸への取り組み</a:t>
            </a:r>
            <a:endParaRPr kumimoji="1" lang="en-US" altLang="ja-JP" dirty="0" smtClean="0"/>
          </a:p>
          <a:p>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3140968"/>
            <a:ext cx="7855418" cy="288032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654" y="332656"/>
            <a:ext cx="3486874" cy="2737842"/>
          </a:xfrm>
          <a:prstGeom prst="rect">
            <a:avLst/>
          </a:prstGeom>
        </p:spPr>
      </p:pic>
      <p:sp>
        <p:nvSpPr>
          <p:cNvPr id="6" name="正方形/長方形 5"/>
          <p:cNvSpPr/>
          <p:nvPr/>
        </p:nvSpPr>
        <p:spPr>
          <a:xfrm>
            <a:off x="884347" y="6381328"/>
            <a:ext cx="8512189" cy="461665"/>
          </a:xfrm>
          <a:prstGeom prst="rect">
            <a:avLst/>
          </a:prstGeom>
        </p:spPr>
        <p:txBody>
          <a:bodyPr wrap="square">
            <a:spAutoFit/>
          </a:bodyPr>
          <a:lstStyle/>
          <a:p>
            <a:r>
              <a:rPr lang="ja-JP" altLang="en-US" sz="1200" dirty="0" smtClean="0"/>
              <a:t>厚生</a:t>
            </a:r>
            <a:r>
              <a:rPr lang="ja-JP" altLang="en-US" sz="1200" dirty="0"/>
              <a:t>労働省「平成</a:t>
            </a:r>
            <a:r>
              <a:rPr lang="en-US" altLang="ja-JP" sz="1200" dirty="0"/>
              <a:t>22</a:t>
            </a:r>
            <a:r>
              <a:rPr lang="ja-JP" altLang="en-US" sz="1200" dirty="0"/>
              <a:t>年完全生命表」</a:t>
            </a:r>
            <a:r>
              <a:rPr lang="ja-JP" altLang="en-US" sz="1200" dirty="0" smtClean="0"/>
              <a:t>、国民生活基礎調査</a:t>
            </a:r>
            <a:endParaRPr lang="en-US" altLang="ja-JP" sz="1200" dirty="0" smtClean="0"/>
          </a:p>
          <a:p>
            <a:r>
              <a:rPr lang="ja-JP" altLang="en-US" sz="1200" dirty="0"/>
              <a:t>厚生</a:t>
            </a:r>
            <a:r>
              <a:rPr lang="ja-JP" altLang="en-US" sz="1200" dirty="0" smtClean="0"/>
              <a:t>労働</a:t>
            </a:r>
            <a:r>
              <a:rPr lang="ja-JP" altLang="en-US" sz="1200" dirty="0"/>
              <a:t>科学研究費補助金「健康寿命における将来予測</a:t>
            </a:r>
            <a:r>
              <a:rPr lang="ja-JP" altLang="en-US" sz="1200" dirty="0" smtClean="0"/>
              <a:t>と生活</a:t>
            </a:r>
            <a:r>
              <a:rPr lang="ja-JP" altLang="en-US" sz="1200" dirty="0"/>
              <a:t>習慣病対策の費用対効果に関する研究</a:t>
            </a:r>
            <a:r>
              <a:rPr lang="ja-JP" altLang="en-US" sz="1200" dirty="0" smtClean="0"/>
              <a:t>」</a:t>
            </a:r>
            <a:endParaRPr lang="ja-JP" altLang="en-US" sz="1200" dirty="0"/>
          </a:p>
        </p:txBody>
      </p:sp>
    </p:spTree>
    <p:extLst>
      <p:ext uri="{BB962C8B-B14F-4D97-AF65-F5344CB8AC3E}">
        <p14:creationId xmlns:p14="http://schemas.microsoft.com/office/powerpoint/2010/main" val="36253665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66192"/>
            <a:ext cx="8229600" cy="990600"/>
          </a:xfrm>
        </p:spPr>
        <p:txBody>
          <a:bodyPr>
            <a:normAutofit fontScale="90000"/>
          </a:bodyPr>
          <a:lstStyle/>
          <a:p>
            <a:r>
              <a:rPr kumimoji="1" lang="ja-JP" altLang="en-US" dirty="0" smtClean="0"/>
              <a:t>　　　　　</a:t>
            </a:r>
            <a:r>
              <a:rPr kumimoji="1" lang="ja-JP" altLang="en-US" b="1" dirty="0" smtClean="0"/>
              <a:t>ロコモティブシンドローム</a:t>
            </a:r>
            <a:r>
              <a:rPr kumimoji="1" lang="en-US" altLang="ja-JP" dirty="0" smtClean="0"/>
              <a:t/>
            </a:r>
            <a:br>
              <a:rPr kumimoji="1" lang="en-US" altLang="ja-JP" dirty="0" smtClean="0"/>
            </a:br>
            <a:r>
              <a:rPr kumimoji="1" lang="ja-JP" altLang="en-US" dirty="0" smtClean="0"/>
              <a:t>　　　（運動器症候群、通称　ロコモ）</a:t>
            </a:r>
            <a:endParaRPr kumimoji="1" lang="ja-JP" altLang="en-US" dirty="0"/>
          </a:p>
        </p:txBody>
      </p:sp>
      <p:sp>
        <p:nvSpPr>
          <p:cNvPr id="3" name="コンテンツ プレースホルダー 2"/>
          <p:cNvSpPr>
            <a:spLocks noGrp="1"/>
          </p:cNvSpPr>
          <p:nvPr>
            <p:ph idx="1"/>
          </p:nvPr>
        </p:nvSpPr>
        <p:spPr>
          <a:xfrm>
            <a:off x="662880" y="1888232"/>
            <a:ext cx="8229600" cy="2404864"/>
          </a:xfrm>
        </p:spPr>
        <p:txBody>
          <a:bodyPr/>
          <a:lstStyle/>
          <a:p>
            <a:r>
              <a:rPr kumimoji="1" lang="en-US" altLang="ja-JP" dirty="0" smtClean="0"/>
              <a:t>2007</a:t>
            </a:r>
            <a:r>
              <a:rPr kumimoji="1" lang="ja-JP" altLang="en-US" dirty="0" smtClean="0"/>
              <a:t>年、日本整形外科学会が提唱</a:t>
            </a:r>
            <a:endParaRPr kumimoji="1" lang="en-US" altLang="ja-JP" dirty="0" smtClean="0"/>
          </a:p>
          <a:p>
            <a:r>
              <a:rPr lang="ja-JP" altLang="en-US" dirty="0" smtClean="0"/>
              <a:t>運動器の</a:t>
            </a:r>
            <a:r>
              <a:rPr lang="ja-JP" altLang="en-US" dirty="0" err="1" smtClean="0"/>
              <a:t>障がいに</a:t>
            </a:r>
            <a:r>
              <a:rPr lang="ja-JP" altLang="en-US" dirty="0" smtClean="0"/>
              <a:t>よって要介護状態になるリスクが高い状態</a:t>
            </a:r>
            <a:endParaRPr lang="en-US" altLang="ja-JP" dirty="0" smtClean="0"/>
          </a:p>
          <a:p>
            <a:r>
              <a:rPr kumimoji="1" lang="ja-JP" altLang="en-US" dirty="0" smtClean="0"/>
              <a:t>原因：骨や関節の病気、筋力低下、バランス力低下</a:t>
            </a:r>
            <a:endParaRPr lang="en-US" altLang="ja-JP" dirty="0"/>
          </a:p>
          <a:p>
            <a:pPr marL="0" indent="0">
              <a:buNone/>
            </a:pPr>
            <a:endParaRPr kumimoji="1" lang="ja-JP" altLang="en-US" dirty="0"/>
          </a:p>
        </p:txBody>
      </p:sp>
      <p:sp>
        <p:nvSpPr>
          <p:cNvPr id="6" name="正方形/長方形 5"/>
          <p:cNvSpPr/>
          <p:nvPr/>
        </p:nvSpPr>
        <p:spPr>
          <a:xfrm>
            <a:off x="4067944" y="6474822"/>
            <a:ext cx="4788490" cy="338554"/>
          </a:xfrm>
          <a:prstGeom prst="rect">
            <a:avLst/>
          </a:prstGeom>
        </p:spPr>
        <p:txBody>
          <a:bodyPr wrap="none">
            <a:spAutoFit/>
          </a:bodyPr>
          <a:lstStyle/>
          <a:p>
            <a:r>
              <a:rPr lang="ja-JP" altLang="en-US" sz="1600" dirty="0" smtClean="0"/>
              <a:t>（ロコモチャレンジ！推進協議会</a:t>
            </a:r>
            <a:r>
              <a:rPr lang="en-US" altLang="ja-JP" sz="1600" dirty="0" smtClean="0"/>
              <a:t>HP</a:t>
            </a:r>
            <a:r>
              <a:rPr lang="ja-JP" altLang="en-US" sz="1600" dirty="0" smtClean="0"/>
              <a:t>　</a:t>
            </a:r>
            <a:r>
              <a:rPr lang="en-US" altLang="ja-JP" sz="1600" dirty="0" smtClean="0"/>
              <a:t>locomo-joa.jp</a:t>
            </a:r>
            <a:r>
              <a:rPr lang="ja-JP" altLang="en-US" sz="1600" dirty="0" smtClean="0"/>
              <a:t>）</a:t>
            </a:r>
            <a:endParaRPr lang="ja-JP" altLang="en-US" sz="1600" dirty="0"/>
          </a:p>
        </p:txBody>
      </p:sp>
      <p:sp>
        <p:nvSpPr>
          <p:cNvPr id="4" name="テキスト ボックス 3"/>
          <p:cNvSpPr txBox="1"/>
          <p:nvPr/>
        </p:nvSpPr>
        <p:spPr>
          <a:xfrm>
            <a:off x="3275856" y="3406348"/>
            <a:ext cx="5328592" cy="3416320"/>
          </a:xfrm>
          <a:prstGeom prst="rect">
            <a:avLst/>
          </a:prstGeom>
          <a:noFill/>
        </p:spPr>
        <p:txBody>
          <a:bodyPr wrap="square" rtlCol="0">
            <a:spAutoFit/>
          </a:bodyPr>
          <a:lstStyle/>
          <a:p>
            <a:r>
              <a:rPr kumimoji="1" lang="ja-JP" altLang="en-US" sz="2400" b="1" dirty="0" smtClean="0"/>
              <a:t>ロコチェック</a:t>
            </a:r>
            <a:r>
              <a:rPr lang="ja-JP" altLang="en-US" sz="2400" b="1" dirty="0"/>
              <a:t>（</a:t>
            </a:r>
            <a:r>
              <a:rPr lang="ja-JP" altLang="en-US" sz="2400" b="1" dirty="0" smtClean="0"/>
              <a:t>スクリーニング）</a:t>
            </a:r>
            <a:endParaRPr kumimoji="1" lang="en-US" altLang="ja-JP" sz="2400" b="1" dirty="0" smtClean="0"/>
          </a:p>
          <a:p>
            <a:r>
              <a:rPr kumimoji="1" lang="ja-JP" altLang="en-US" sz="2400" dirty="0" smtClean="0"/>
              <a:t>　歩行や生活</a:t>
            </a:r>
            <a:r>
              <a:rPr lang="ja-JP" altLang="en-US" sz="2400" dirty="0" smtClean="0"/>
              <a:t>動作での７つの質問</a:t>
            </a:r>
            <a:endParaRPr lang="en-US" altLang="ja-JP" sz="2400" dirty="0" smtClean="0"/>
          </a:p>
          <a:p>
            <a:endParaRPr lang="en-US" altLang="ja-JP" sz="2400" dirty="0"/>
          </a:p>
          <a:p>
            <a:r>
              <a:rPr lang="ja-JP" altLang="en-US" sz="2400" b="1" dirty="0" smtClean="0"/>
              <a:t>ロコモ２５（個人の推移を評価）</a:t>
            </a:r>
            <a:endParaRPr lang="en-US" altLang="ja-JP" sz="2400" b="1" dirty="0" smtClean="0"/>
          </a:p>
          <a:p>
            <a:r>
              <a:rPr lang="ja-JP" altLang="en-US" sz="2400" dirty="0"/>
              <a:t>　</a:t>
            </a:r>
            <a:r>
              <a:rPr lang="en-US" altLang="ja-JP" sz="2400" dirty="0" smtClean="0"/>
              <a:t>25</a:t>
            </a:r>
            <a:r>
              <a:rPr lang="ja-JP" altLang="en-US" sz="2400" dirty="0" smtClean="0"/>
              <a:t>項目の質問</a:t>
            </a:r>
            <a:endParaRPr lang="en-US" altLang="ja-JP" sz="2400" dirty="0" smtClean="0"/>
          </a:p>
          <a:p>
            <a:endParaRPr lang="en-US" altLang="ja-JP" sz="2400" dirty="0"/>
          </a:p>
          <a:p>
            <a:r>
              <a:rPr lang="ja-JP" altLang="en-US" sz="2400" b="1" dirty="0" smtClean="0"/>
              <a:t>ロコモ度テスト（体力測定）</a:t>
            </a:r>
            <a:endParaRPr lang="en-US" altLang="ja-JP" sz="2400" b="1" dirty="0" smtClean="0"/>
          </a:p>
          <a:p>
            <a:r>
              <a:rPr lang="ja-JP" altLang="en-US" sz="2400" dirty="0"/>
              <a:t>　</a:t>
            </a:r>
            <a:r>
              <a:rPr lang="ja-JP" altLang="en-US" sz="2400" dirty="0" smtClean="0"/>
              <a:t>立ち上がり、歩幅テスト</a:t>
            </a:r>
            <a:endParaRPr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573016"/>
            <a:ext cx="3024336" cy="3024336"/>
          </a:xfrm>
          <a:prstGeom prst="rect">
            <a:avLst/>
          </a:prstGeom>
        </p:spPr>
      </p:pic>
    </p:spTree>
    <p:extLst>
      <p:ext uri="{BB962C8B-B14F-4D97-AF65-F5344CB8AC3E}">
        <p14:creationId xmlns:p14="http://schemas.microsoft.com/office/powerpoint/2010/main" val="4487863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60648"/>
            <a:ext cx="8229600" cy="990600"/>
          </a:xfrm>
        </p:spPr>
        <p:txBody>
          <a:bodyPr>
            <a:normAutofit fontScale="90000"/>
          </a:bodyPr>
          <a:lstStyle/>
          <a:p>
            <a:r>
              <a:rPr kumimoji="1" lang="ja-JP" altLang="en-US" b="1" dirty="0" smtClean="0"/>
              <a:t>ロコモティブシンドロームに対する先行研究</a:t>
            </a:r>
            <a:endParaRPr kumimoji="1" lang="ja-JP" altLang="en-US" b="1" dirty="0"/>
          </a:p>
        </p:txBody>
      </p:sp>
      <p:pic>
        <p:nvPicPr>
          <p:cNvPr id="4" name="コンテンツ プレースホルダー 3"/>
          <p:cNvPicPr>
            <a:picLocks noGrp="1" noChangeAspect="1"/>
          </p:cNvPicPr>
          <p:nvPr>
            <p:ph idx="1"/>
          </p:nvPr>
        </p:nvPicPr>
        <p:blipFill rotWithShape="1">
          <a:blip r:embed="rId3">
            <a:extLst>
              <a:ext uri="{28A0092B-C50C-407E-A947-70E740481C1C}">
                <a14:useLocalDpi xmlns:a14="http://schemas.microsoft.com/office/drawing/2010/main" val="0"/>
              </a:ext>
            </a:extLst>
          </a:blip>
          <a:srcRect l="17674" t="34065" r="53832" b="34686"/>
          <a:stretch/>
        </p:blipFill>
        <p:spPr>
          <a:xfrm>
            <a:off x="35496" y="1700808"/>
            <a:ext cx="4896983" cy="3020910"/>
          </a:xfrm>
        </p:spPr>
      </p:pic>
      <p:pic>
        <p:nvPicPr>
          <p:cNvPr id="5" name="コンテンツ プレースホルダー 3"/>
          <p:cNvPicPr>
            <a:picLocks noChangeAspect="1"/>
          </p:cNvPicPr>
          <p:nvPr/>
        </p:nvPicPr>
        <p:blipFill rotWithShape="1">
          <a:blip r:embed="rId3">
            <a:extLst>
              <a:ext uri="{28A0092B-C50C-407E-A947-70E740481C1C}">
                <a14:useLocalDpi xmlns:a14="http://schemas.microsoft.com/office/drawing/2010/main" val="0"/>
              </a:ext>
            </a:extLst>
          </a:blip>
          <a:srcRect l="50009" t="34065" r="22165" b="42622"/>
          <a:stretch/>
        </p:blipFill>
        <p:spPr>
          <a:xfrm>
            <a:off x="107504" y="4221088"/>
            <a:ext cx="4782156" cy="2253734"/>
          </a:xfrm>
          <a:prstGeom prst="rect">
            <a:avLst/>
          </a:prstGeom>
        </p:spPr>
      </p:pic>
      <p:sp>
        <p:nvSpPr>
          <p:cNvPr id="7" name="テキスト ボックス 6"/>
          <p:cNvSpPr txBox="1"/>
          <p:nvPr/>
        </p:nvSpPr>
        <p:spPr>
          <a:xfrm>
            <a:off x="485614" y="1187460"/>
            <a:ext cx="4086386" cy="400110"/>
          </a:xfrm>
          <a:prstGeom prst="rect">
            <a:avLst/>
          </a:prstGeom>
          <a:noFill/>
        </p:spPr>
        <p:txBody>
          <a:bodyPr wrap="square" rtlCol="0">
            <a:spAutoFit/>
          </a:bodyPr>
          <a:lstStyle/>
          <a:p>
            <a:r>
              <a:rPr kumimoji="1" lang="ja-JP" altLang="en-US" sz="2000" b="1" dirty="0" smtClean="0"/>
              <a:t>ロコモーショントレーニング（ロコトレ）</a:t>
            </a:r>
            <a:endParaRPr kumimoji="1" lang="ja-JP" altLang="en-US" sz="2000" b="1" dirty="0"/>
          </a:p>
        </p:txBody>
      </p:sp>
      <p:sp>
        <p:nvSpPr>
          <p:cNvPr id="8" name="正方形/長方形 7"/>
          <p:cNvSpPr/>
          <p:nvPr/>
        </p:nvSpPr>
        <p:spPr>
          <a:xfrm>
            <a:off x="251520" y="6474822"/>
            <a:ext cx="4788490" cy="338554"/>
          </a:xfrm>
          <a:prstGeom prst="rect">
            <a:avLst/>
          </a:prstGeom>
        </p:spPr>
        <p:txBody>
          <a:bodyPr wrap="none">
            <a:spAutoFit/>
          </a:bodyPr>
          <a:lstStyle/>
          <a:p>
            <a:r>
              <a:rPr lang="ja-JP" altLang="en-US" sz="1600" dirty="0" smtClean="0"/>
              <a:t>（ロコモチャレンジ！推進協議会</a:t>
            </a:r>
            <a:r>
              <a:rPr lang="en-US" altLang="ja-JP" sz="1600" dirty="0" smtClean="0"/>
              <a:t>HP</a:t>
            </a:r>
            <a:r>
              <a:rPr lang="ja-JP" altLang="en-US" sz="1600" dirty="0" smtClean="0"/>
              <a:t>　</a:t>
            </a:r>
            <a:r>
              <a:rPr lang="en-US" altLang="ja-JP" sz="1600" dirty="0" smtClean="0"/>
              <a:t>locomo-joa.jp</a:t>
            </a:r>
            <a:r>
              <a:rPr lang="ja-JP" altLang="en-US" sz="1600" dirty="0" smtClean="0"/>
              <a:t>）</a:t>
            </a:r>
            <a:endParaRPr lang="ja-JP" altLang="en-US" sz="1600" dirty="0"/>
          </a:p>
        </p:txBody>
      </p:sp>
      <p:sp>
        <p:nvSpPr>
          <p:cNvPr id="3" name="テキスト ボックス 2"/>
          <p:cNvSpPr txBox="1"/>
          <p:nvPr/>
        </p:nvSpPr>
        <p:spPr>
          <a:xfrm>
            <a:off x="5393716" y="1314048"/>
            <a:ext cx="5370972" cy="5355312"/>
          </a:xfrm>
          <a:prstGeom prst="rect">
            <a:avLst/>
          </a:prstGeom>
          <a:noFill/>
        </p:spPr>
        <p:txBody>
          <a:bodyPr wrap="square" rtlCol="0">
            <a:spAutoFit/>
          </a:bodyPr>
          <a:lstStyle/>
          <a:p>
            <a:r>
              <a:rPr kumimoji="1" lang="ja-JP" altLang="en-US" dirty="0" smtClean="0"/>
              <a:t>坂本桂造　</a:t>
            </a:r>
            <a:r>
              <a:rPr kumimoji="1" lang="en-US" altLang="ja-JP" dirty="0" smtClean="0"/>
              <a:t>2006</a:t>
            </a:r>
            <a:r>
              <a:rPr kumimoji="1" lang="ja-JP" altLang="en-US" dirty="0" smtClean="0"/>
              <a:t>　</a:t>
            </a:r>
            <a:endParaRPr kumimoji="1" lang="en-US" altLang="ja-JP" dirty="0" smtClean="0"/>
          </a:p>
          <a:p>
            <a:r>
              <a:rPr kumimoji="1" lang="ja-JP" altLang="en-US" dirty="0" smtClean="0"/>
              <a:t>　片足立ちトレーニングの有効性</a:t>
            </a:r>
            <a:endParaRPr kumimoji="1" lang="en-US" altLang="ja-JP" dirty="0" smtClean="0"/>
          </a:p>
          <a:p>
            <a:r>
              <a:rPr lang="ja-JP" altLang="en-US" dirty="0"/>
              <a:t>　</a:t>
            </a:r>
            <a:r>
              <a:rPr lang="ja-JP" altLang="en-US" dirty="0" smtClean="0"/>
              <a:t>（骨粗鬆症治療）</a:t>
            </a:r>
            <a:endParaRPr kumimoji="1" lang="en-US" altLang="ja-JP" dirty="0" smtClean="0"/>
          </a:p>
          <a:p>
            <a:endParaRPr lang="en-US" altLang="ja-JP" dirty="0"/>
          </a:p>
          <a:p>
            <a:r>
              <a:rPr lang="ja-JP" altLang="en-US" dirty="0"/>
              <a:t>佐々木佳都樹ほか　</a:t>
            </a:r>
            <a:r>
              <a:rPr lang="en-US" altLang="ja-JP" dirty="0"/>
              <a:t>2012</a:t>
            </a:r>
            <a:r>
              <a:rPr lang="ja-JP" altLang="en-US" dirty="0"/>
              <a:t>　</a:t>
            </a:r>
            <a:endParaRPr lang="en-US" altLang="ja-JP" dirty="0" smtClean="0"/>
          </a:p>
          <a:p>
            <a:r>
              <a:rPr lang="ja-JP" altLang="en-US" dirty="0"/>
              <a:t>　</a:t>
            </a:r>
            <a:r>
              <a:rPr lang="ja-JP" altLang="en-US" dirty="0" smtClean="0"/>
              <a:t>高齢者</a:t>
            </a:r>
            <a:r>
              <a:rPr lang="ja-JP" altLang="en-US" dirty="0"/>
              <a:t>に対する</a:t>
            </a:r>
            <a:r>
              <a:rPr lang="ja-JP" altLang="en-US" dirty="0" smtClean="0"/>
              <a:t>ロコトレ効果</a:t>
            </a:r>
            <a:endParaRPr lang="en-US" altLang="ja-JP" dirty="0" smtClean="0"/>
          </a:p>
          <a:p>
            <a:r>
              <a:rPr lang="ja-JP" altLang="en-US" dirty="0"/>
              <a:t>　</a:t>
            </a:r>
            <a:r>
              <a:rPr lang="ja-JP" altLang="en-US" dirty="0" smtClean="0"/>
              <a:t>（</a:t>
            </a:r>
            <a:r>
              <a:rPr lang="ja-JP" altLang="en-US" dirty="0"/>
              <a:t>東日本整形外科学会誌）</a:t>
            </a:r>
            <a:endParaRPr lang="en-US" altLang="ja-JP" dirty="0"/>
          </a:p>
          <a:p>
            <a:endParaRPr lang="en-US" altLang="ja-JP" dirty="0"/>
          </a:p>
          <a:p>
            <a:r>
              <a:rPr lang="ja-JP" altLang="en-US" dirty="0"/>
              <a:t>太田実来ほか　</a:t>
            </a:r>
            <a:r>
              <a:rPr lang="en-US" altLang="ja-JP" dirty="0"/>
              <a:t>2013</a:t>
            </a:r>
            <a:r>
              <a:rPr lang="ja-JP" altLang="en-US" dirty="0"/>
              <a:t>　</a:t>
            </a:r>
            <a:endParaRPr lang="en-US" altLang="ja-JP" dirty="0" smtClean="0"/>
          </a:p>
          <a:p>
            <a:r>
              <a:rPr lang="ja-JP" altLang="en-US" dirty="0" smtClean="0"/>
              <a:t>　６か月</a:t>
            </a:r>
            <a:r>
              <a:rPr lang="ja-JP" altLang="en-US" dirty="0"/>
              <a:t>以上のロコトレ</a:t>
            </a:r>
            <a:r>
              <a:rPr lang="ja-JP" altLang="en-US" dirty="0" smtClean="0"/>
              <a:t>効果</a:t>
            </a:r>
            <a:endParaRPr lang="en-US" altLang="ja-JP" dirty="0" smtClean="0"/>
          </a:p>
          <a:p>
            <a:r>
              <a:rPr lang="ja-JP" altLang="en-US" dirty="0"/>
              <a:t>　</a:t>
            </a:r>
            <a:r>
              <a:rPr lang="ja-JP" altLang="en-US" dirty="0" smtClean="0"/>
              <a:t>（</a:t>
            </a:r>
            <a:r>
              <a:rPr lang="ja-JP" altLang="en-US" dirty="0"/>
              <a:t>日本臨床スポーツ医学会誌</a:t>
            </a:r>
            <a:r>
              <a:rPr lang="ja-JP" altLang="en-US" dirty="0" smtClean="0"/>
              <a:t>）</a:t>
            </a:r>
            <a:endParaRPr lang="en-US" altLang="ja-JP" dirty="0" smtClean="0"/>
          </a:p>
          <a:p>
            <a:endParaRPr lang="en-US" altLang="ja-JP" dirty="0"/>
          </a:p>
          <a:p>
            <a:r>
              <a:rPr kumimoji="1" lang="ja-JP" altLang="en-US" dirty="0" smtClean="0"/>
              <a:t>宮地元彦ほか　</a:t>
            </a:r>
            <a:r>
              <a:rPr kumimoji="1" lang="en-US" altLang="ja-JP" dirty="0" smtClean="0"/>
              <a:t>2011</a:t>
            </a:r>
            <a:r>
              <a:rPr kumimoji="1" lang="ja-JP" altLang="en-US" dirty="0" smtClean="0"/>
              <a:t>　</a:t>
            </a:r>
            <a:endParaRPr kumimoji="1" lang="en-US" altLang="ja-JP" dirty="0" smtClean="0"/>
          </a:p>
          <a:p>
            <a:r>
              <a:rPr kumimoji="1" lang="ja-JP" altLang="en-US" dirty="0" smtClean="0"/>
              <a:t>　サルコペニアに対する治療</a:t>
            </a:r>
            <a:endParaRPr kumimoji="1" lang="en-US" altLang="ja-JP" dirty="0" smtClean="0"/>
          </a:p>
          <a:p>
            <a:r>
              <a:rPr lang="ja-JP" altLang="en-US" dirty="0"/>
              <a:t>　</a:t>
            </a:r>
            <a:r>
              <a:rPr lang="ja-JP" altLang="en-US" dirty="0" smtClean="0"/>
              <a:t>（日本老人医療雑誌）</a:t>
            </a:r>
            <a:endParaRPr kumimoji="1" lang="en-US" altLang="ja-JP" dirty="0" smtClean="0"/>
          </a:p>
          <a:p>
            <a:endParaRPr lang="en-US" altLang="ja-JP" dirty="0"/>
          </a:p>
          <a:p>
            <a:r>
              <a:rPr lang="en-US" altLang="ja-JP" dirty="0"/>
              <a:t>Chi pang </a:t>
            </a:r>
            <a:r>
              <a:rPr lang="en-US" altLang="ja-JP" dirty="0" smtClean="0"/>
              <a:t>Wen et al. 2011 </a:t>
            </a:r>
          </a:p>
          <a:p>
            <a:r>
              <a:rPr lang="ja-JP" altLang="en-US" dirty="0"/>
              <a:t>　</a:t>
            </a:r>
            <a:r>
              <a:rPr lang="ja-JP" altLang="en-US" dirty="0" smtClean="0"/>
              <a:t>最少運動での延命効果</a:t>
            </a:r>
            <a:endParaRPr lang="en-US" altLang="ja-JP" dirty="0" smtClean="0"/>
          </a:p>
          <a:p>
            <a:r>
              <a:rPr lang="ja-JP" altLang="en-US" dirty="0"/>
              <a:t>　</a:t>
            </a:r>
            <a:r>
              <a:rPr lang="ja-JP" altLang="en-US" dirty="0" smtClean="0"/>
              <a:t>（</a:t>
            </a:r>
            <a:r>
              <a:rPr lang="en-US" altLang="ja-JP" dirty="0" smtClean="0"/>
              <a:t>Lancet)</a:t>
            </a:r>
            <a:endParaRPr lang="en-US" altLang="ja-JP" dirty="0"/>
          </a:p>
        </p:txBody>
      </p:sp>
    </p:spTree>
    <p:extLst>
      <p:ext uri="{BB962C8B-B14F-4D97-AF65-F5344CB8AC3E}">
        <p14:creationId xmlns:p14="http://schemas.microsoft.com/office/powerpoint/2010/main" val="14819265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9248" y="476672"/>
            <a:ext cx="3394720" cy="990600"/>
          </a:xfrm>
        </p:spPr>
        <p:txBody>
          <a:bodyPr/>
          <a:lstStyle/>
          <a:p>
            <a:r>
              <a:rPr kumimoji="1" lang="ja-JP" altLang="en-US" b="1" dirty="0" smtClean="0"/>
              <a:t>本研究の目的</a:t>
            </a:r>
            <a:endParaRPr kumimoji="1" lang="ja-JP" altLang="en-US" b="1" dirty="0"/>
          </a:p>
        </p:txBody>
      </p:sp>
      <p:sp>
        <p:nvSpPr>
          <p:cNvPr id="3" name="コンテンツ プレースホルダー 2"/>
          <p:cNvSpPr>
            <a:spLocks noGrp="1"/>
          </p:cNvSpPr>
          <p:nvPr>
            <p:ph idx="1"/>
          </p:nvPr>
        </p:nvSpPr>
        <p:spPr>
          <a:xfrm>
            <a:off x="755576" y="1672208"/>
            <a:ext cx="7752580" cy="3845024"/>
          </a:xfrm>
        </p:spPr>
        <p:txBody>
          <a:bodyPr>
            <a:noAutofit/>
          </a:bodyPr>
          <a:lstStyle/>
          <a:p>
            <a:pPr marL="0" indent="0">
              <a:buNone/>
            </a:pPr>
            <a:r>
              <a:rPr lang="en-US" altLang="ja-JP" sz="2800" dirty="0" smtClean="0"/>
              <a:t>1.</a:t>
            </a:r>
            <a:r>
              <a:rPr lang="ja-JP" altLang="ja-JP" sz="2800" dirty="0" smtClean="0"/>
              <a:t>新た</a:t>
            </a:r>
            <a:r>
              <a:rPr lang="ja-JP" altLang="ja-JP" sz="2800" dirty="0"/>
              <a:t>に提言されたロコモティブシンドローム</a:t>
            </a:r>
            <a:r>
              <a:rPr lang="ja-JP" altLang="ja-JP" sz="2800" dirty="0" smtClean="0"/>
              <a:t>に</a:t>
            </a:r>
            <a:endParaRPr lang="en-US" altLang="ja-JP" sz="2800" dirty="0" smtClean="0"/>
          </a:p>
          <a:p>
            <a:pPr marL="0" indent="0">
              <a:buNone/>
            </a:pPr>
            <a:r>
              <a:rPr lang="ja-JP" altLang="en-US" sz="2800" dirty="0" smtClean="0"/>
              <a:t>　</a:t>
            </a:r>
            <a:r>
              <a:rPr lang="ja-JP" altLang="ja-JP" sz="2800" dirty="0" smtClean="0"/>
              <a:t>対する</a:t>
            </a:r>
            <a:r>
              <a:rPr lang="ja-JP" altLang="en-US" sz="2800" dirty="0" smtClean="0"/>
              <a:t>トレーニング</a:t>
            </a:r>
            <a:r>
              <a:rPr lang="ja-JP" altLang="ja-JP" sz="2800" dirty="0" smtClean="0"/>
              <a:t>に</a:t>
            </a:r>
            <a:r>
              <a:rPr lang="ja-JP" altLang="ja-JP" sz="2800" dirty="0"/>
              <a:t>特化</a:t>
            </a:r>
            <a:r>
              <a:rPr lang="ja-JP" altLang="ja-JP" sz="2800" dirty="0" smtClean="0"/>
              <a:t>したロボット</a:t>
            </a:r>
            <a:r>
              <a:rPr lang="ja-JP" altLang="ja-JP" sz="2800" dirty="0"/>
              <a:t>を開発</a:t>
            </a:r>
            <a:r>
              <a:rPr lang="ja-JP" altLang="ja-JP" sz="2800" dirty="0" smtClean="0"/>
              <a:t>する。</a:t>
            </a:r>
            <a:endParaRPr lang="en-US" altLang="ja-JP" sz="2800" dirty="0" smtClean="0"/>
          </a:p>
          <a:p>
            <a:pPr marL="0" indent="0">
              <a:buNone/>
            </a:pPr>
            <a:endParaRPr lang="en-US" altLang="ja-JP" sz="2800" dirty="0" smtClean="0"/>
          </a:p>
          <a:p>
            <a:pPr marL="0" indent="0">
              <a:buNone/>
            </a:pPr>
            <a:r>
              <a:rPr lang="en-US" altLang="ja-JP" sz="2800" dirty="0" smtClean="0"/>
              <a:t>2.</a:t>
            </a:r>
            <a:r>
              <a:rPr lang="ja-JP" altLang="ja-JP" sz="2800" dirty="0" smtClean="0"/>
              <a:t>実際</a:t>
            </a:r>
            <a:r>
              <a:rPr lang="ja-JP" altLang="ja-JP" sz="2800" dirty="0"/>
              <a:t>の</a:t>
            </a:r>
            <a:r>
              <a:rPr lang="ja-JP" altLang="ja-JP" sz="2800" dirty="0" smtClean="0"/>
              <a:t>エンドユーザと</a:t>
            </a:r>
            <a:r>
              <a:rPr lang="ja-JP" altLang="ja-JP" sz="2800" dirty="0"/>
              <a:t>なる高齢者とともに</a:t>
            </a:r>
            <a:r>
              <a:rPr lang="ja-JP" altLang="ja-JP" sz="2800" dirty="0" smtClean="0"/>
              <a:t>ロボット</a:t>
            </a:r>
            <a:endParaRPr lang="en-US" altLang="ja-JP" sz="2800" dirty="0" smtClean="0"/>
          </a:p>
          <a:p>
            <a:pPr marL="0" indent="0">
              <a:buNone/>
            </a:pPr>
            <a:r>
              <a:rPr lang="ja-JP" altLang="en-US" sz="2800" dirty="0" smtClean="0"/>
              <a:t>　の</a:t>
            </a:r>
            <a:r>
              <a:rPr lang="ja-JP" altLang="ja-JP" sz="2800" dirty="0" smtClean="0"/>
              <a:t>開発</a:t>
            </a:r>
            <a:r>
              <a:rPr lang="ja-JP" altLang="ja-JP" sz="2800" dirty="0"/>
              <a:t>を</a:t>
            </a:r>
            <a:r>
              <a:rPr lang="ja-JP" altLang="ja-JP" sz="2800" dirty="0" smtClean="0"/>
              <a:t>進め</a:t>
            </a:r>
            <a:r>
              <a:rPr lang="ja-JP" altLang="en-US" sz="2800" dirty="0" smtClean="0"/>
              <a:t>ることで、より</a:t>
            </a:r>
            <a:r>
              <a:rPr lang="ja-JP" altLang="ja-JP" sz="2800" dirty="0" smtClean="0"/>
              <a:t>具体的</a:t>
            </a:r>
            <a:r>
              <a:rPr lang="ja-JP" altLang="ja-JP" sz="2800" dirty="0"/>
              <a:t>な</a:t>
            </a:r>
            <a:r>
              <a:rPr lang="ja-JP" altLang="ja-JP" sz="2800" dirty="0" smtClean="0"/>
              <a:t>サポート内</a:t>
            </a:r>
            <a:endParaRPr lang="en-US" altLang="ja-JP" sz="2800" dirty="0" smtClean="0"/>
          </a:p>
          <a:p>
            <a:pPr marL="0" indent="0">
              <a:buNone/>
            </a:pPr>
            <a:r>
              <a:rPr lang="ja-JP" altLang="en-US" sz="2800" dirty="0" smtClean="0"/>
              <a:t>　</a:t>
            </a:r>
            <a:r>
              <a:rPr lang="ja-JP" altLang="ja-JP" sz="2800" dirty="0" smtClean="0"/>
              <a:t>容</a:t>
            </a:r>
            <a:r>
              <a:rPr lang="ja-JP" altLang="ja-JP" sz="2800" dirty="0"/>
              <a:t>について検討</a:t>
            </a:r>
            <a:r>
              <a:rPr lang="ja-JP" altLang="ja-JP" sz="2800" dirty="0" smtClean="0"/>
              <a:t>する</a:t>
            </a:r>
            <a:r>
              <a:rPr lang="ja-JP" altLang="en-US" sz="2800" dirty="0" smtClean="0"/>
              <a:t>。</a:t>
            </a:r>
            <a:endParaRPr lang="en-US" altLang="ja-JP" sz="2800" dirty="0" smtClean="0"/>
          </a:p>
          <a:p>
            <a:pPr marL="0" indent="0">
              <a:buNone/>
            </a:pPr>
            <a:endParaRPr lang="en-US" altLang="ja-JP" sz="2800" dirty="0" smtClean="0"/>
          </a:p>
          <a:p>
            <a:pPr marL="0" indent="0">
              <a:buNone/>
            </a:pPr>
            <a:r>
              <a:rPr lang="en-US" altLang="ja-JP" sz="2800" dirty="0" smtClean="0"/>
              <a:t>3.</a:t>
            </a:r>
            <a:r>
              <a:rPr lang="ja-JP" altLang="en-US" sz="2800" dirty="0" smtClean="0"/>
              <a:t>健康</a:t>
            </a:r>
            <a:r>
              <a:rPr lang="ja-JP" altLang="ja-JP" sz="2800" dirty="0" smtClean="0"/>
              <a:t>教室</a:t>
            </a:r>
            <a:r>
              <a:rPr lang="ja-JP" altLang="ja-JP" sz="2800" dirty="0"/>
              <a:t>の形式を採り、多数の参加者が</a:t>
            </a:r>
            <a:r>
              <a:rPr lang="ja-JP" altLang="ja-JP" sz="2800" dirty="0" smtClean="0"/>
              <a:t>研究</a:t>
            </a:r>
            <a:endParaRPr lang="en-US" altLang="ja-JP" sz="2800" dirty="0" smtClean="0"/>
          </a:p>
          <a:p>
            <a:pPr marL="0" indent="0">
              <a:buNone/>
            </a:pPr>
            <a:r>
              <a:rPr lang="ja-JP" altLang="en-US" sz="2800" dirty="0"/>
              <a:t>　</a:t>
            </a:r>
            <a:r>
              <a:rPr lang="ja-JP" altLang="ja-JP" sz="2800" dirty="0" smtClean="0"/>
              <a:t>に</a:t>
            </a:r>
            <a:r>
              <a:rPr lang="ja-JP" altLang="ja-JP" sz="2800" dirty="0"/>
              <a:t>参画することで</a:t>
            </a:r>
            <a:r>
              <a:rPr lang="ja-JP" altLang="ja-JP" sz="2800" dirty="0" smtClean="0"/>
              <a:t>、地域</a:t>
            </a:r>
            <a:r>
              <a:rPr lang="ja-JP" altLang="ja-JP" sz="2800" dirty="0"/>
              <a:t>に</a:t>
            </a:r>
            <a:r>
              <a:rPr lang="ja-JP" altLang="ja-JP" sz="2800" dirty="0" smtClean="0"/>
              <a:t>おける</a:t>
            </a:r>
            <a:r>
              <a:rPr lang="ja-JP" altLang="en-US" sz="2800" dirty="0" smtClean="0"/>
              <a:t>ロコモの概念</a:t>
            </a:r>
            <a:r>
              <a:rPr lang="ja-JP" altLang="ja-JP" sz="2800" dirty="0" smtClean="0"/>
              <a:t>の</a:t>
            </a:r>
            <a:endParaRPr lang="en-US" altLang="ja-JP" sz="2800" dirty="0" smtClean="0"/>
          </a:p>
          <a:p>
            <a:pPr marL="0" indent="0">
              <a:buNone/>
            </a:pPr>
            <a:r>
              <a:rPr lang="ja-JP" altLang="en-US" sz="2800" dirty="0" smtClean="0"/>
              <a:t>　</a:t>
            </a:r>
            <a:r>
              <a:rPr lang="ja-JP" altLang="ja-JP" sz="2800" dirty="0" smtClean="0"/>
              <a:t>啓蒙</a:t>
            </a:r>
            <a:r>
              <a:rPr lang="ja-JP" altLang="ja-JP" sz="2800" dirty="0"/>
              <a:t>活動としての効果も期待</a:t>
            </a:r>
            <a:r>
              <a:rPr lang="ja-JP" altLang="ja-JP" sz="2800" dirty="0" smtClean="0"/>
              <a:t>する。</a:t>
            </a:r>
            <a:endParaRPr lang="ja-JP" altLang="ja-JP" sz="2800" dirty="0"/>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5656" t="47628" r="53334" b="36559"/>
          <a:stretch/>
        </p:blipFill>
        <p:spPr>
          <a:xfrm>
            <a:off x="5148064" y="-27384"/>
            <a:ext cx="3975977" cy="1140369"/>
          </a:xfrm>
          <a:prstGeom prst="rect">
            <a:avLst/>
          </a:prstGeom>
        </p:spPr>
      </p:pic>
    </p:spTree>
    <p:extLst>
      <p:ext uri="{BB962C8B-B14F-4D97-AF65-F5344CB8AC3E}">
        <p14:creationId xmlns:p14="http://schemas.microsoft.com/office/powerpoint/2010/main" val="2395774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4968" y="278160"/>
            <a:ext cx="8229600" cy="990600"/>
          </a:xfrm>
        </p:spPr>
        <p:txBody>
          <a:bodyPr/>
          <a:lstStyle/>
          <a:p>
            <a:r>
              <a:rPr kumimoji="1" lang="ja-JP" altLang="en-US" b="1" dirty="0" smtClean="0"/>
              <a:t>ロコトレ支援ロボット「</a:t>
            </a:r>
            <a:r>
              <a:rPr kumimoji="1" lang="en-US" altLang="ja-JP" b="1" dirty="0" err="1" smtClean="0"/>
              <a:t>Tocco</a:t>
            </a:r>
            <a:r>
              <a:rPr kumimoji="1" lang="ja-JP" altLang="en-US" b="1" dirty="0" smtClean="0"/>
              <a:t>」</a:t>
            </a:r>
            <a:endParaRPr kumimoji="1" lang="ja-JP" altLang="en-US" b="1" dirty="0"/>
          </a:p>
        </p:txBody>
      </p:sp>
      <p:pic>
        <p:nvPicPr>
          <p:cNvPr id="4" name="コンテンツ プレースホルダー 3"/>
          <p:cNvPicPr>
            <a:picLocks noGrp="1"/>
          </p:cNvPicPr>
          <p:nvPr>
            <p:ph idx="1"/>
          </p:nvPr>
        </p:nvPicPr>
        <p:blipFill rotWithShape="1">
          <a:blip r:embed="rId3" cstate="print">
            <a:extLst>
              <a:ext uri="{28A0092B-C50C-407E-A947-70E740481C1C}">
                <a14:useLocalDpi xmlns:a14="http://schemas.microsoft.com/office/drawing/2010/main" val="0"/>
              </a:ext>
            </a:extLst>
          </a:blip>
          <a:srcRect l="5360" t="2005" b="8596"/>
          <a:stretch/>
        </p:blipFill>
        <p:spPr bwMode="auto">
          <a:xfrm>
            <a:off x="611560" y="1340768"/>
            <a:ext cx="3888432" cy="3312368"/>
          </a:xfrm>
          <a:prstGeom prst="rect">
            <a:avLst/>
          </a:prstGeom>
          <a:ln>
            <a:noFill/>
          </a:ln>
          <a:extLst>
            <a:ext uri="{53640926-AAD7-44D8-BBD7-CCE9431645EC}">
              <a14:shadowObscured xmlns:a14="http://schemas.microsoft.com/office/drawing/2010/main"/>
            </a:ext>
          </a:extLst>
        </p:spPr>
      </p:pic>
      <p:pic>
        <p:nvPicPr>
          <p:cNvPr id="5" name="図 4" descr="G:\国際ロボット展２０１１\空圧トッコパネル\tocco内装.jpg"/>
          <p:cNvPicPr/>
          <p:nvPr/>
        </p:nvPicPr>
        <p:blipFill>
          <a:blip r:embed="rId4">
            <a:extLst>
              <a:ext uri="{28A0092B-C50C-407E-A947-70E740481C1C}">
                <a14:useLocalDpi xmlns:a14="http://schemas.microsoft.com/office/drawing/2010/main" val="0"/>
              </a:ext>
            </a:extLst>
          </a:blip>
          <a:srcRect/>
          <a:stretch>
            <a:fillRect/>
          </a:stretch>
        </p:blipFill>
        <p:spPr bwMode="auto">
          <a:xfrm flipH="1">
            <a:off x="5385630" y="1340768"/>
            <a:ext cx="2740700" cy="2448272"/>
          </a:xfrm>
          <a:prstGeom prst="rect">
            <a:avLst/>
          </a:prstGeom>
          <a:noFill/>
          <a:ln>
            <a:noFill/>
          </a:ln>
        </p:spPr>
      </p:pic>
      <p:pic>
        <p:nvPicPr>
          <p:cNvPr id="6" name="図 5" descr="G:\国際ロボット展２０１１\空圧トッコパネル\バルブユニット.jpg"/>
          <p:cNvPicPr/>
          <p:nvPr/>
        </p:nvPicPr>
        <p:blipFill rotWithShape="1">
          <a:blip r:embed="rId5">
            <a:extLst>
              <a:ext uri="{28A0092B-C50C-407E-A947-70E740481C1C}">
                <a14:useLocalDpi xmlns:a14="http://schemas.microsoft.com/office/drawing/2010/main" val="0"/>
              </a:ext>
            </a:extLst>
          </a:blip>
          <a:srcRect l="5680" t="11283" b="14468"/>
          <a:stretch/>
        </p:blipFill>
        <p:spPr bwMode="auto">
          <a:xfrm>
            <a:off x="4616970" y="4309380"/>
            <a:ext cx="1942332" cy="1528996"/>
          </a:xfrm>
          <a:prstGeom prst="rect">
            <a:avLst/>
          </a:prstGeom>
          <a:noFill/>
          <a:ln>
            <a:noFill/>
          </a:ln>
        </p:spPr>
      </p:pic>
      <p:pic>
        <p:nvPicPr>
          <p:cNvPr id="7" name="図 6" descr="G:\国際ロボット展２０１１\制御部.jpg"/>
          <p:cNvPicPr/>
          <p:nvPr/>
        </p:nvPicPr>
        <p:blipFill rotWithShape="1">
          <a:blip r:embed="rId6" cstate="print">
            <a:extLst>
              <a:ext uri="{28A0092B-C50C-407E-A947-70E740481C1C}">
                <a14:useLocalDpi xmlns:a14="http://schemas.microsoft.com/office/drawing/2010/main" val="0"/>
              </a:ext>
            </a:extLst>
          </a:blip>
          <a:srcRect l="9460" t="6109" r="10588"/>
          <a:stretch/>
        </p:blipFill>
        <p:spPr bwMode="auto">
          <a:xfrm>
            <a:off x="6970426" y="4221088"/>
            <a:ext cx="1918741" cy="1705579"/>
          </a:xfrm>
          <a:prstGeom prst="rect">
            <a:avLst/>
          </a:prstGeom>
          <a:noFill/>
          <a:ln>
            <a:noFill/>
          </a:ln>
        </p:spPr>
      </p:pic>
      <p:sp>
        <p:nvSpPr>
          <p:cNvPr id="3" name="正方形/長方形 2"/>
          <p:cNvSpPr/>
          <p:nvPr/>
        </p:nvSpPr>
        <p:spPr>
          <a:xfrm>
            <a:off x="827584" y="6362164"/>
            <a:ext cx="8424936" cy="523220"/>
          </a:xfrm>
          <a:prstGeom prst="rect">
            <a:avLst/>
          </a:prstGeom>
        </p:spPr>
        <p:txBody>
          <a:bodyPr wrap="square">
            <a:spAutoFit/>
          </a:bodyPr>
          <a:lstStyle/>
          <a:p>
            <a:r>
              <a:rPr lang="ja-JP" altLang="en-US" sz="1400" dirty="0" smtClean="0"/>
              <a:t>（</a:t>
            </a:r>
            <a:r>
              <a:rPr lang="ja-JP" altLang="ja-JP" sz="1400" dirty="0" smtClean="0"/>
              <a:t>林</a:t>
            </a:r>
            <a:r>
              <a:rPr lang="ja-JP" altLang="ja-JP" sz="1400" dirty="0"/>
              <a:t>洋平　</a:t>
            </a:r>
            <a:r>
              <a:rPr lang="en-US" altLang="ja-JP" sz="1400" dirty="0"/>
              <a:t>2011</a:t>
            </a:r>
            <a:r>
              <a:rPr lang="ja-JP" altLang="ja-JP" sz="1400" dirty="0"/>
              <a:t>　コミュニケーションロボットにおける画像認識技術を用いた笑顔度推定システムの実装</a:t>
            </a:r>
            <a:r>
              <a:rPr lang="ja-JP" altLang="ja-JP" sz="1400" dirty="0" smtClean="0"/>
              <a:t>，</a:t>
            </a:r>
            <a:endParaRPr lang="en-US" altLang="ja-JP" sz="1400" dirty="0" smtClean="0"/>
          </a:p>
          <a:p>
            <a:r>
              <a:rPr lang="ja-JP" altLang="en-US" sz="1400" dirty="0" smtClean="0"/>
              <a:t>　　　　　　　　　　　　　　　　　　　　　　　　　　　　　　　　</a:t>
            </a:r>
            <a:r>
              <a:rPr lang="ja-JP" altLang="ja-JP" sz="1400" dirty="0" smtClean="0"/>
              <a:t>早稲田</a:t>
            </a:r>
            <a:r>
              <a:rPr lang="ja-JP" altLang="ja-JP" sz="1400" dirty="0"/>
              <a:t>大学人間科学部 健康福祉科学科卒業</a:t>
            </a:r>
            <a:r>
              <a:rPr lang="ja-JP" altLang="ja-JP" sz="1400" dirty="0" smtClean="0"/>
              <a:t>論文</a:t>
            </a:r>
            <a:r>
              <a:rPr lang="ja-JP" altLang="en-US" sz="1400" dirty="0" smtClean="0"/>
              <a:t>）</a:t>
            </a:r>
            <a:endParaRPr lang="ja-JP" altLang="en-US" sz="1400" dirty="0"/>
          </a:p>
        </p:txBody>
      </p:sp>
      <p:sp>
        <p:nvSpPr>
          <p:cNvPr id="8" name="テキスト ボックス 7"/>
          <p:cNvSpPr txBox="1"/>
          <p:nvPr/>
        </p:nvSpPr>
        <p:spPr>
          <a:xfrm>
            <a:off x="6372200" y="3861048"/>
            <a:ext cx="1944216" cy="400110"/>
          </a:xfrm>
          <a:prstGeom prst="rect">
            <a:avLst/>
          </a:prstGeom>
          <a:noFill/>
        </p:spPr>
        <p:txBody>
          <a:bodyPr wrap="square" rtlCol="0">
            <a:spAutoFit/>
          </a:bodyPr>
          <a:lstStyle/>
          <a:p>
            <a:r>
              <a:rPr kumimoji="1" lang="ja-JP" altLang="en-US" sz="2000" dirty="0" smtClean="0"/>
              <a:t>本体部</a:t>
            </a:r>
            <a:endParaRPr kumimoji="1" lang="ja-JP" altLang="en-US" sz="2000" dirty="0"/>
          </a:p>
        </p:txBody>
      </p:sp>
      <p:sp>
        <p:nvSpPr>
          <p:cNvPr id="9" name="テキスト ボックス 8"/>
          <p:cNvSpPr txBox="1"/>
          <p:nvPr/>
        </p:nvSpPr>
        <p:spPr>
          <a:xfrm>
            <a:off x="7380312" y="5917329"/>
            <a:ext cx="1944216" cy="400110"/>
          </a:xfrm>
          <a:prstGeom prst="rect">
            <a:avLst/>
          </a:prstGeom>
          <a:noFill/>
        </p:spPr>
        <p:txBody>
          <a:bodyPr wrap="square" rtlCol="0">
            <a:spAutoFit/>
          </a:bodyPr>
          <a:lstStyle/>
          <a:p>
            <a:r>
              <a:rPr kumimoji="1" lang="ja-JP" altLang="en-US" sz="2000" dirty="0" smtClean="0"/>
              <a:t>制御部</a:t>
            </a:r>
            <a:endParaRPr kumimoji="1" lang="ja-JP" altLang="en-US" sz="2000" dirty="0"/>
          </a:p>
        </p:txBody>
      </p:sp>
      <p:sp>
        <p:nvSpPr>
          <p:cNvPr id="10" name="テキスト ボックス 9"/>
          <p:cNvSpPr txBox="1"/>
          <p:nvPr/>
        </p:nvSpPr>
        <p:spPr>
          <a:xfrm>
            <a:off x="4716016" y="5926667"/>
            <a:ext cx="1944216" cy="400110"/>
          </a:xfrm>
          <a:prstGeom prst="rect">
            <a:avLst/>
          </a:prstGeom>
          <a:noFill/>
        </p:spPr>
        <p:txBody>
          <a:bodyPr wrap="square" rtlCol="0">
            <a:spAutoFit/>
          </a:bodyPr>
          <a:lstStyle/>
          <a:p>
            <a:r>
              <a:rPr kumimoji="1" lang="ja-JP" altLang="en-US" sz="2000" dirty="0" smtClean="0"/>
              <a:t>バルブユニット</a:t>
            </a:r>
            <a:endParaRPr kumimoji="1" lang="ja-JP" altLang="en-US" sz="2000" dirty="0"/>
          </a:p>
        </p:txBody>
      </p:sp>
      <p:sp>
        <p:nvSpPr>
          <p:cNvPr id="11" name="テキスト ボックス 10"/>
          <p:cNvSpPr txBox="1"/>
          <p:nvPr/>
        </p:nvSpPr>
        <p:spPr>
          <a:xfrm>
            <a:off x="683568" y="4841865"/>
            <a:ext cx="3384376" cy="1323439"/>
          </a:xfrm>
          <a:prstGeom prst="rect">
            <a:avLst/>
          </a:prstGeom>
          <a:noFill/>
        </p:spPr>
        <p:txBody>
          <a:bodyPr wrap="square" rtlCol="0">
            <a:spAutoFit/>
          </a:bodyPr>
          <a:lstStyle/>
          <a:p>
            <a:r>
              <a:rPr lang="ja-JP" altLang="en-US" sz="2000" b="1" dirty="0"/>
              <a:t>支援内容：</a:t>
            </a:r>
            <a:endParaRPr lang="en-US" altLang="ja-JP" sz="2000" b="1" dirty="0"/>
          </a:p>
          <a:p>
            <a:r>
              <a:rPr lang="ja-JP" altLang="en-US" sz="2000" dirty="0"/>
              <a:t>　姿勢に対するフィードバック</a:t>
            </a:r>
            <a:endParaRPr lang="en-US" altLang="ja-JP" sz="2000" dirty="0"/>
          </a:p>
          <a:p>
            <a:r>
              <a:rPr lang="ja-JP" altLang="en-US" sz="2000" dirty="0"/>
              <a:t>　体操の時間</a:t>
            </a:r>
            <a:endParaRPr lang="en-US" altLang="ja-JP" sz="2000" dirty="0"/>
          </a:p>
          <a:p>
            <a:r>
              <a:rPr lang="ja-JP" altLang="en-US" sz="2000" dirty="0"/>
              <a:t>　パートナー機能</a:t>
            </a:r>
          </a:p>
        </p:txBody>
      </p:sp>
    </p:spTree>
    <p:extLst>
      <p:ext uri="{BB962C8B-B14F-4D97-AF65-F5344CB8AC3E}">
        <p14:creationId xmlns:p14="http://schemas.microsoft.com/office/powerpoint/2010/main" val="622692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620688"/>
            <a:ext cx="8229600" cy="990600"/>
          </a:xfrm>
        </p:spPr>
        <p:txBody>
          <a:bodyPr/>
          <a:lstStyle/>
          <a:p>
            <a:r>
              <a:rPr kumimoji="1" lang="ja-JP" altLang="en-US" b="1" dirty="0" smtClean="0"/>
              <a:t>ロコトレ教室</a:t>
            </a:r>
            <a:endParaRPr kumimoji="1" lang="ja-JP" altLang="en-US" b="1" dirty="0"/>
          </a:p>
        </p:txBody>
      </p:sp>
      <p:pic>
        <p:nvPicPr>
          <p:cNvPr id="5" name="図 4"/>
          <p:cNvPicPr/>
          <p:nvPr/>
        </p:nvPicPr>
        <p:blipFill>
          <a:blip r:embed="rId3" cstate="print">
            <a:extLst>
              <a:ext uri="{28A0092B-C50C-407E-A947-70E740481C1C}">
                <a14:useLocalDpi xmlns:a14="http://schemas.microsoft.com/office/drawing/2010/main" val="0"/>
              </a:ext>
            </a:extLst>
          </a:blip>
          <a:stretch>
            <a:fillRect/>
          </a:stretch>
        </p:blipFill>
        <p:spPr>
          <a:xfrm rot="5400000">
            <a:off x="-514722" y="2467051"/>
            <a:ext cx="4611426" cy="3366972"/>
          </a:xfrm>
          <a:prstGeom prst="rect">
            <a:avLst/>
          </a:prstGeom>
        </p:spPr>
      </p:pic>
      <p:pic>
        <p:nvPicPr>
          <p:cNvPr id="6" name="コンテンツ プレースホルダー 3"/>
          <p:cNvPicPr>
            <a:picLocks noGrp="1"/>
          </p:cNvPicPr>
          <p:nvPr>
            <p:ph idx="1"/>
          </p:nvPr>
        </p:nvPicPr>
        <p:blipFill>
          <a:blip r:embed="rId4" cstate="print">
            <a:extLst>
              <a:ext uri="{28A0092B-C50C-407E-A947-70E740481C1C}">
                <a14:useLocalDpi xmlns:a14="http://schemas.microsoft.com/office/drawing/2010/main" val="0"/>
              </a:ext>
            </a:extLst>
          </a:blip>
          <a:stretch>
            <a:fillRect/>
          </a:stretch>
        </p:blipFill>
        <p:spPr>
          <a:xfrm>
            <a:off x="3995936" y="3645024"/>
            <a:ext cx="4464496" cy="3189843"/>
          </a:xfrm>
          <a:prstGeom prst="rect">
            <a:avLst/>
          </a:prstGeom>
        </p:spPr>
      </p:pic>
      <p:sp>
        <p:nvSpPr>
          <p:cNvPr id="7" name="テキスト ボックス 6"/>
          <p:cNvSpPr txBox="1"/>
          <p:nvPr/>
        </p:nvSpPr>
        <p:spPr>
          <a:xfrm>
            <a:off x="3635896" y="474925"/>
            <a:ext cx="5544616" cy="3170099"/>
          </a:xfrm>
          <a:prstGeom prst="rect">
            <a:avLst/>
          </a:prstGeom>
          <a:noFill/>
        </p:spPr>
        <p:txBody>
          <a:bodyPr wrap="square" rtlCol="0">
            <a:spAutoFit/>
          </a:bodyPr>
          <a:lstStyle/>
          <a:p>
            <a:r>
              <a:rPr lang="ja-JP" altLang="en-US" sz="2000" b="1" dirty="0" smtClean="0"/>
              <a:t>対象：</a:t>
            </a:r>
            <a:endParaRPr lang="en-US" altLang="ja-JP" sz="2000" b="1" dirty="0" smtClean="0"/>
          </a:p>
          <a:p>
            <a:r>
              <a:rPr lang="ja-JP" altLang="en-US" sz="2000" dirty="0"/>
              <a:t>　</a:t>
            </a:r>
            <a:r>
              <a:rPr lang="ja-JP" altLang="en-US" sz="2000" dirty="0" smtClean="0"/>
              <a:t>高知</a:t>
            </a:r>
            <a:r>
              <a:rPr lang="ja-JP" altLang="ja-JP" sz="2000" dirty="0" smtClean="0"/>
              <a:t>県</a:t>
            </a:r>
            <a:r>
              <a:rPr lang="ja-JP" altLang="en-US" sz="2000" dirty="0"/>
              <a:t>宿毛</a:t>
            </a:r>
            <a:r>
              <a:rPr lang="ja-JP" altLang="ja-JP" sz="2000" dirty="0" smtClean="0"/>
              <a:t>市</a:t>
            </a:r>
            <a:r>
              <a:rPr lang="ja-JP" altLang="ja-JP" sz="2000" dirty="0"/>
              <a:t>老人</a:t>
            </a:r>
            <a:r>
              <a:rPr lang="ja-JP" altLang="ja-JP" sz="2000" dirty="0" smtClean="0"/>
              <a:t>クラブ</a:t>
            </a:r>
            <a:endParaRPr lang="en-US" altLang="ja-JP" sz="2000" dirty="0" smtClean="0"/>
          </a:p>
          <a:p>
            <a:r>
              <a:rPr lang="ja-JP" altLang="en-US" sz="2000" dirty="0"/>
              <a:t>　</a:t>
            </a:r>
            <a:r>
              <a:rPr lang="ja-JP" altLang="ja-JP" sz="2000" dirty="0" smtClean="0"/>
              <a:t>高齢者ボランティア</a:t>
            </a:r>
            <a:r>
              <a:rPr lang="en-US" altLang="ja-JP" sz="2000" dirty="0"/>
              <a:t>80</a:t>
            </a:r>
            <a:r>
              <a:rPr lang="ja-JP" altLang="ja-JP" sz="2000" dirty="0"/>
              <a:t>名</a:t>
            </a:r>
            <a:r>
              <a:rPr lang="ja-JP" altLang="ja-JP" sz="2000" dirty="0" smtClean="0"/>
              <a:t>（</a:t>
            </a:r>
            <a:r>
              <a:rPr lang="en-US" altLang="ja-JP" sz="2000" dirty="0"/>
              <a:t>62</a:t>
            </a:r>
            <a:r>
              <a:rPr lang="ja-JP" altLang="en-US" sz="2000" dirty="0"/>
              <a:t>－</a:t>
            </a:r>
            <a:r>
              <a:rPr lang="en-US" altLang="ja-JP" sz="2000" dirty="0"/>
              <a:t>85</a:t>
            </a:r>
            <a:r>
              <a:rPr lang="ja-JP" altLang="en-US" sz="2000" dirty="0" smtClean="0"/>
              <a:t>歳、平均</a:t>
            </a:r>
            <a:r>
              <a:rPr lang="en-US" altLang="ja-JP" sz="2000" dirty="0" smtClean="0"/>
              <a:t>75</a:t>
            </a:r>
            <a:r>
              <a:rPr lang="ja-JP" altLang="en-US" sz="2000" dirty="0" smtClean="0"/>
              <a:t>歳</a:t>
            </a:r>
            <a:r>
              <a:rPr lang="ja-JP" altLang="ja-JP" sz="2000" dirty="0" smtClean="0"/>
              <a:t>）</a:t>
            </a:r>
            <a:endParaRPr lang="en-US" altLang="ja-JP" sz="2000" dirty="0" smtClean="0"/>
          </a:p>
          <a:p>
            <a:endParaRPr lang="en-US" altLang="ja-JP" sz="2000" dirty="0" smtClean="0"/>
          </a:p>
          <a:p>
            <a:r>
              <a:rPr lang="ja-JP" altLang="en-US" sz="2000" b="1" dirty="0" smtClean="0"/>
              <a:t>場所：</a:t>
            </a:r>
            <a:endParaRPr lang="en-US" altLang="ja-JP" sz="2000" b="1" dirty="0" smtClean="0"/>
          </a:p>
          <a:p>
            <a:r>
              <a:rPr lang="ja-JP" altLang="en-US" sz="2000" dirty="0"/>
              <a:t>　</a:t>
            </a:r>
            <a:r>
              <a:rPr lang="ja-JP" altLang="ja-JP" sz="2000" dirty="0" smtClean="0"/>
              <a:t>高知</a:t>
            </a:r>
            <a:r>
              <a:rPr lang="ja-JP" altLang="ja-JP" sz="2000" dirty="0"/>
              <a:t>県立幡多</a:t>
            </a:r>
            <a:r>
              <a:rPr lang="ja-JP" altLang="ja-JP" sz="2000" dirty="0" err="1" smtClean="0"/>
              <a:t>けん</a:t>
            </a:r>
            <a:r>
              <a:rPr lang="ja-JP" altLang="ja-JP" sz="2000" dirty="0"/>
              <a:t>みん病院</a:t>
            </a:r>
            <a:r>
              <a:rPr lang="ja-JP" altLang="ja-JP" sz="2000" dirty="0" smtClean="0"/>
              <a:t>外来室</a:t>
            </a:r>
            <a:endParaRPr lang="en-US" altLang="ja-JP" sz="2000" dirty="0" smtClean="0"/>
          </a:p>
          <a:p>
            <a:endParaRPr lang="en-US" altLang="ja-JP" sz="2000" dirty="0" smtClean="0"/>
          </a:p>
          <a:p>
            <a:r>
              <a:rPr lang="ja-JP" altLang="en-US" sz="2000" b="1" dirty="0" smtClean="0"/>
              <a:t>期間：</a:t>
            </a:r>
            <a:endParaRPr lang="en-US" altLang="ja-JP" sz="2000" b="1" dirty="0" smtClean="0"/>
          </a:p>
          <a:p>
            <a:r>
              <a:rPr lang="ja-JP" altLang="en-US" sz="2000" dirty="0"/>
              <a:t>　</a:t>
            </a:r>
            <a:r>
              <a:rPr lang="ja-JP" altLang="ja-JP" sz="2000" dirty="0" smtClean="0"/>
              <a:t>平成</a:t>
            </a:r>
            <a:r>
              <a:rPr lang="en-US" altLang="ja-JP" sz="2000" dirty="0"/>
              <a:t>25</a:t>
            </a:r>
            <a:r>
              <a:rPr lang="ja-JP" altLang="ja-JP" sz="2000" dirty="0"/>
              <a:t>年</a:t>
            </a:r>
            <a:r>
              <a:rPr lang="en-US" altLang="ja-JP" sz="2000" dirty="0"/>
              <a:t>1</a:t>
            </a:r>
            <a:r>
              <a:rPr lang="ja-JP" altLang="ja-JP" sz="2000" dirty="0"/>
              <a:t>月～</a:t>
            </a:r>
            <a:r>
              <a:rPr lang="en-US" altLang="ja-JP" sz="2000" dirty="0"/>
              <a:t>9</a:t>
            </a:r>
            <a:r>
              <a:rPr lang="ja-JP" altLang="ja-JP" sz="2000" dirty="0"/>
              <a:t>月</a:t>
            </a:r>
            <a:r>
              <a:rPr lang="ja-JP" altLang="ja-JP" sz="2000" dirty="0" smtClean="0"/>
              <a:t>に</a:t>
            </a:r>
            <a:r>
              <a:rPr lang="en-US" altLang="ja-JP" sz="2000" dirty="0" smtClean="0"/>
              <a:t>2</a:t>
            </a:r>
            <a:r>
              <a:rPr lang="ja-JP" altLang="en-US" sz="2000" dirty="0" smtClean="0"/>
              <a:t>シリーズ</a:t>
            </a:r>
            <a:endParaRPr lang="en-US" altLang="ja-JP" sz="2000" dirty="0" smtClean="0"/>
          </a:p>
          <a:p>
            <a:r>
              <a:rPr lang="ja-JP" altLang="en-US" sz="2000" dirty="0"/>
              <a:t>　</a:t>
            </a:r>
            <a:r>
              <a:rPr lang="ja-JP" altLang="en-US" sz="2000" dirty="0" smtClean="0"/>
              <a:t>合計</a:t>
            </a:r>
            <a:r>
              <a:rPr lang="en-US" altLang="ja-JP" sz="2000" dirty="0" smtClean="0"/>
              <a:t>15</a:t>
            </a:r>
            <a:r>
              <a:rPr lang="ja-JP" altLang="ja-JP" sz="2000" dirty="0"/>
              <a:t>回の健康</a:t>
            </a:r>
            <a:r>
              <a:rPr lang="ja-JP" altLang="ja-JP" sz="2000" dirty="0" smtClean="0"/>
              <a:t>教室</a:t>
            </a:r>
            <a:r>
              <a:rPr lang="ja-JP" altLang="en-US" sz="2000" dirty="0" smtClean="0"/>
              <a:t>（ロコトレ教室）</a:t>
            </a:r>
            <a:endParaRPr kumimoji="1" lang="ja-JP" altLang="en-US" sz="2000" dirty="0"/>
          </a:p>
        </p:txBody>
      </p:sp>
    </p:spTree>
    <p:extLst>
      <p:ext uri="{BB962C8B-B14F-4D97-AF65-F5344CB8AC3E}">
        <p14:creationId xmlns:p14="http://schemas.microsoft.com/office/powerpoint/2010/main" val="31002265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59024" y="206152"/>
            <a:ext cx="8229600" cy="990600"/>
          </a:xfrm>
        </p:spPr>
        <p:txBody>
          <a:bodyPr/>
          <a:lstStyle/>
          <a:p>
            <a:r>
              <a:rPr kumimoji="1" lang="ja-JP" altLang="en-US" b="1" dirty="0" smtClean="0"/>
              <a:t>ロコトレ教室での評価</a:t>
            </a:r>
            <a:endParaRPr kumimoji="1" lang="ja-JP" altLang="en-US" b="1" dirty="0"/>
          </a:p>
        </p:txBody>
      </p:sp>
      <p:sp>
        <p:nvSpPr>
          <p:cNvPr id="3" name="コンテンツ プレースホルダー 2"/>
          <p:cNvSpPr>
            <a:spLocks noGrp="1"/>
          </p:cNvSpPr>
          <p:nvPr>
            <p:ph idx="1"/>
          </p:nvPr>
        </p:nvSpPr>
        <p:spPr>
          <a:xfrm>
            <a:off x="529208" y="1168152"/>
            <a:ext cx="8291264" cy="1252736"/>
          </a:xfrm>
        </p:spPr>
        <p:txBody>
          <a:bodyPr>
            <a:normAutofit lnSpcReduction="10000"/>
          </a:bodyPr>
          <a:lstStyle/>
          <a:p>
            <a:r>
              <a:rPr lang="ja-JP" altLang="ja-JP" dirty="0" smtClean="0"/>
              <a:t>ビデオ撮影</a:t>
            </a:r>
            <a:r>
              <a:rPr lang="ja-JP" altLang="en-US" dirty="0" smtClean="0"/>
              <a:t>による</a:t>
            </a:r>
            <a:r>
              <a:rPr lang="ja-JP" altLang="ja-JP" dirty="0" smtClean="0"/>
              <a:t>ロボット</a:t>
            </a:r>
            <a:r>
              <a:rPr lang="ja-JP" altLang="ja-JP" dirty="0"/>
              <a:t>やアニメのキャラクターへの</a:t>
            </a:r>
            <a:r>
              <a:rPr lang="ja-JP" altLang="ja-JP" dirty="0" smtClean="0"/>
              <a:t>反応</a:t>
            </a:r>
            <a:endParaRPr lang="en-US" altLang="ja-JP" dirty="0" smtClean="0"/>
          </a:p>
          <a:p>
            <a:pPr marL="0" indent="0">
              <a:buNone/>
            </a:pPr>
            <a:r>
              <a:rPr lang="ja-JP" altLang="en-US" dirty="0" smtClean="0"/>
              <a:t>　（</a:t>
            </a:r>
            <a:r>
              <a:rPr lang="ja-JP" altLang="ja-JP" dirty="0" smtClean="0"/>
              <a:t>発語</a:t>
            </a:r>
            <a:r>
              <a:rPr lang="ja-JP" altLang="ja-JP" dirty="0"/>
              <a:t>内容、</a:t>
            </a:r>
            <a:r>
              <a:rPr lang="ja-JP" altLang="ja-JP" dirty="0" smtClean="0"/>
              <a:t>笑顔</a:t>
            </a:r>
            <a:r>
              <a:rPr lang="ja-JP" altLang="en-US" dirty="0" smtClean="0"/>
              <a:t>）</a:t>
            </a:r>
            <a:r>
              <a:rPr lang="ja-JP" altLang="ja-JP" dirty="0" smtClean="0"/>
              <a:t>を評価</a:t>
            </a:r>
            <a:endParaRPr lang="en-US" altLang="ja-JP" dirty="0"/>
          </a:p>
          <a:p>
            <a:r>
              <a:rPr lang="ja-JP" altLang="en-US" dirty="0" smtClean="0"/>
              <a:t>参加者の</a:t>
            </a:r>
            <a:r>
              <a:rPr lang="ja-JP" altLang="ja-JP" dirty="0" smtClean="0"/>
              <a:t>ロコモ</a:t>
            </a:r>
            <a:r>
              <a:rPr lang="ja-JP" altLang="ja-JP" dirty="0"/>
              <a:t>の</a:t>
            </a:r>
            <a:r>
              <a:rPr lang="ja-JP" altLang="ja-JP" dirty="0" smtClean="0"/>
              <a:t>程度や</a:t>
            </a:r>
            <a:r>
              <a:rPr lang="ja-JP" altLang="ja-JP" dirty="0"/>
              <a:t>健康意識に対するアンケート</a:t>
            </a:r>
            <a:r>
              <a:rPr lang="ja-JP" altLang="ja-JP" dirty="0" smtClean="0"/>
              <a:t>調査</a:t>
            </a:r>
            <a:endParaRPr kumimoji="1" lang="ja-JP" altLang="en-US" dirty="0"/>
          </a:p>
        </p:txBody>
      </p:sp>
      <p:pic>
        <p:nvPicPr>
          <p:cNvPr id="5" name="MVI_143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3688" y="2486604"/>
            <a:ext cx="5400600" cy="4050450"/>
          </a:xfrm>
          <a:prstGeom prst="rect">
            <a:avLst/>
          </a:prstGeom>
        </p:spPr>
      </p:pic>
    </p:spTree>
    <p:extLst>
      <p:ext uri="{BB962C8B-B14F-4D97-AF65-F5344CB8AC3E}">
        <p14:creationId xmlns:p14="http://schemas.microsoft.com/office/powerpoint/2010/main" val="13045016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66038">
                <p:cTn id="7" fill="hold" display="0">
                  <p:stCondLst>
                    <p:cond delay="indefinite"/>
                  </p:stCondLst>
                </p:cTn>
                <p:tgtEl>
                  <p:spTgt spid="5"/>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クラリティ">
  <a:themeElements>
    <a:clrScheme name="クラリティ">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クラシック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1769</TotalTime>
  <Words>1828</Words>
  <Application>Microsoft Office PowerPoint</Application>
  <PresentationFormat>画面に合わせる (4:3)</PresentationFormat>
  <Paragraphs>285</Paragraphs>
  <Slides>19</Slides>
  <Notes>19</Notes>
  <HiddenSlides>0</HiddenSlides>
  <MMClips>1</MMClips>
  <ScaleCrop>false</ScaleCrop>
  <HeadingPairs>
    <vt:vector size="4" baseType="variant">
      <vt:variant>
        <vt:lpstr>テーマ</vt:lpstr>
      </vt:variant>
      <vt:variant>
        <vt:i4>1</vt:i4>
      </vt:variant>
      <vt:variant>
        <vt:lpstr>スライド タイトル</vt:lpstr>
      </vt:variant>
      <vt:variant>
        <vt:i4>19</vt:i4>
      </vt:variant>
    </vt:vector>
  </HeadingPairs>
  <TitlesOfParts>
    <vt:vector size="20" baseType="lpstr">
      <vt:lpstr>クラリティ</vt:lpstr>
      <vt:lpstr>ロコモティブシンドロームにおける 　健康体操支援ロボットの開発</vt:lpstr>
      <vt:lpstr>本日の内容</vt:lpstr>
      <vt:lpstr>　　　　　　　　はじめに</vt:lpstr>
      <vt:lpstr>　　　　　ロコモティブシンドローム 　　　（運動器症候群、通称　ロコモ）</vt:lpstr>
      <vt:lpstr>ロコモティブシンドロームに対する先行研究</vt:lpstr>
      <vt:lpstr>本研究の目的</vt:lpstr>
      <vt:lpstr>ロコトレ支援ロボット「Tocco」</vt:lpstr>
      <vt:lpstr>ロコトレ教室</vt:lpstr>
      <vt:lpstr>ロコトレ教室での評価</vt:lpstr>
      <vt:lpstr>　　　　　ロコモ評価＠ロコトレ教室１</vt:lpstr>
      <vt:lpstr>　　　　ビデオ評価＠ロコトレ教室１</vt:lpstr>
      <vt:lpstr>　　　　　　２か月間のロコトレ継続率</vt:lpstr>
      <vt:lpstr>ロボットの改良と評価の追加</vt:lpstr>
      <vt:lpstr>　　　ビデオ評価＠ロコトレ教室２</vt:lpstr>
      <vt:lpstr>ロコモ度テスト</vt:lpstr>
      <vt:lpstr>　　　　　ロコモ評価＠ロコトレ教室２</vt:lpstr>
      <vt:lpstr>　　　　健康体操に対する意識度（TTM）</vt:lpstr>
      <vt:lpstr>　　　　　　　　まとめ</vt:lpstr>
      <vt:lpstr>　　　　　　　　今後の展望</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ロコモティブシンドロームにおける 　健康体操支援ロボットの開発</dc:title>
  <dc:creator>Ken</dc:creator>
  <cp:lastModifiedBy>Ken</cp:lastModifiedBy>
  <cp:revision>87</cp:revision>
  <cp:lastPrinted>2014-01-28T10:58:29Z</cp:lastPrinted>
  <dcterms:created xsi:type="dcterms:W3CDTF">2014-01-07T08:43:04Z</dcterms:created>
  <dcterms:modified xsi:type="dcterms:W3CDTF">2014-01-30T08:48:43Z</dcterms:modified>
</cp:coreProperties>
</file>